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3" r:id="rId2"/>
    <p:sldId id="276" r:id="rId3"/>
    <p:sldId id="265" r:id="rId4"/>
    <p:sldId id="263" r:id="rId5"/>
    <p:sldId id="269" r:id="rId6"/>
    <p:sldId id="270" r:id="rId7"/>
    <p:sldId id="280" r:id="rId8"/>
    <p:sldId id="283" r:id="rId9"/>
    <p:sldId id="258" r:id="rId10"/>
    <p:sldId id="282" r:id="rId11"/>
    <p:sldId id="274" r:id="rId12"/>
    <p:sldId id="261" r:id="rId13"/>
    <p:sldId id="279" r:id="rId14"/>
    <p:sldId id="286" r:id="rId15"/>
    <p:sldId id="287" r:id="rId16"/>
    <p:sldId id="288" r:id="rId17"/>
    <p:sldId id="289" r:id="rId18"/>
    <p:sldId id="290" r:id="rId19"/>
    <p:sldId id="29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2E85"/>
    <a:srgbClr val="00808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84" d="100"/>
          <a:sy n="84" d="100"/>
        </p:scale>
        <p:origin x="658" y="1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FFECF2-1011-4A30-95AF-9708E9E80059}"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EFC9E1BB-DACD-49FD-ACE8-0BF0176478F6}">
      <dgm:prSet custT="1"/>
      <dgm:spPr/>
      <dgm:t>
        <a:bodyPr/>
        <a:lstStyle/>
        <a:p>
          <a:pPr>
            <a:lnSpc>
              <a:spcPct val="100000"/>
            </a:lnSpc>
          </a:pPr>
          <a:r>
            <a:rPr lang="en-US" sz="1600" b="0" i="0" dirty="0"/>
            <a:t>Sentiment Analysis is a popular technique used to extract opinions, attitudes, and emotions from text data.</a:t>
          </a:r>
          <a:endParaRPr lang="en-US" sz="1600" dirty="0"/>
        </a:p>
      </dgm:t>
    </dgm:pt>
    <dgm:pt modelId="{53AAD2EB-EDB1-4F37-BE21-55499F9E880A}" type="parTrans" cxnId="{BCEA4B69-2ED6-491A-AF2B-1E8E377E82D2}">
      <dgm:prSet/>
      <dgm:spPr/>
      <dgm:t>
        <a:bodyPr/>
        <a:lstStyle/>
        <a:p>
          <a:endParaRPr lang="en-US" sz="2800"/>
        </a:p>
      </dgm:t>
    </dgm:pt>
    <dgm:pt modelId="{D3FB5DE3-E93D-4215-8E11-A791221C0971}" type="sibTrans" cxnId="{BCEA4B69-2ED6-491A-AF2B-1E8E377E82D2}">
      <dgm:prSet/>
      <dgm:spPr/>
      <dgm:t>
        <a:bodyPr/>
        <a:lstStyle/>
        <a:p>
          <a:endParaRPr lang="en-US" sz="2800"/>
        </a:p>
      </dgm:t>
    </dgm:pt>
    <dgm:pt modelId="{89192E3C-C6D7-456B-A73D-26070FB9F5B4}">
      <dgm:prSet custT="1"/>
      <dgm:spPr/>
      <dgm:t>
        <a:bodyPr/>
        <a:lstStyle/>
        <a:p>
          <a:pPr>
            <a:lnSpc>
              <a:spcPct val="100000"/>
            </a:lnSpc>
          </a:pPr>
          <a:r>
            <a:rPr lang="en-US" sz="1600" b="0" i="0" dirty="0"/>
            <a:t>Azure Cognitive services is a cloud-based platform that provides a set of APIs and services for natural language processing (NLP) and machine learning (ML) applications. </a:t>
          </a:r>
          <a:endParaRPr lang="en-US" sz="1600" dirty="0"/>
        </a:p>
      </dgm:t>
    </dgm:pt>
    <dgm:pt modelId="{3E716770-0FF5-474F-BCF7-A85CE86B27CD}" type="parTrans" cxnId="{4172E9D0-EE1A-434E-BD77-2BA8650BD4ED}">
      <dgm:prSet/>
      <dgm:spPr/>
      <dgm:t>
        <a:bodyPr/>
        <a:lstStyle/>
        <a:p>
          <a:endParaRPr lang="en-US" sz="2800"/>
        </a:p>
      </dgm:t>
    </dgm:pt>
    <dgm:pt modelId="{2FE82AA8-CB08-43F9-98AD-547FD8A91DBF}" type="sibTrans" cxnId="{4172E9D0-EE1A-434E-BD77-2BA8650BD4ED}">
      <dgm:prSet/>
      <dgm:spPr/>
      <dgm:t>
        <a:bodyPr/>
        <a:lstStyle/>
        <a:p>
          <a:endParaRPr lang="en-US" sz="2800"/>
        </a:p>
      </dgm:t>
    </dgm:pt>
    <dgm:pt modelId="{4279E406-66D1-4E5D-9257-1F376EF974A4}">
      <dgm:prSet custT="1"/>
      <dgm:spPr/>
      <dgm:t>
        <a:bodyPr/>
        <a:lstStyle/>
        <a:p>
          <a:pPr>
            <a:lnSpc>
              <a:spcPct val="100000"/>
            </a:lnSpc>
          </a:pPr>
          <a:r>
            <a:rPr lang="en-US" sz="1600" b="0" i="0" dirty="0"/>
            <a:t>The Text Analytics API in Azure Cognitive services is specifically designed for sentiment analysis and can be used to extract insights from text data in multiple languages.</a:t>
          </a:r>
          <a:endParaRPr lang="en-US" sz="1600" dirty="0"/>
        </a:p>
      </dgm:t>
    </dgm:pt>
    <dgm:pt modelId="{342C659C-DF1F-4F80-8DCA-D1CA2075B8B5}" type="parTrans" cxnId="{3CF18955-416F-40D7-90FB-4869C0BF5B05}">
      <dgm:prSet/>
      <dgm:spPr/>
      <dgm:t>
        <a:bodyPr/>
        <a:lstStyle/>
        <a:p>
          <a:endParaRPr lang="en-US" sz="2800"/>
        </a:p>
      </dgm:t>
    </dgm:pt>
    <dgm:pt modelId="{833BC11D-ACDA-49C8-BC84-C480E62D8868}" type="sibTrans" cxnId="{3CF18955-416F-40D7-90FB-4869C0BF5B05}">
      <dgm:prSet/>
      <dgm:spPr/>
      <dgm:t>
        <a:bodyPr/>
        <a:lstStyle/>
        <a:p>
          <a:endParaRPr lang="en-US" sz="2800"/>
        </a:p>
      </dgm:t>
    </dgm:pt>
    <dgm:pt modelId="{ABBD1E90-4C83-48E1-BDBB-913BE7856477}">
      <dgm:prSet custT="1"/>
      <dgm:spPr/>
      <dgm:t>
        <a:bodyPr/>
        <a:lstStyle/>
        <a:p>
          <a:pPr>
            <a:lnSpc>
              <a:spcPct val="100000"/>
            </a:lnSpc>
          </a:pPr>
          <a:r>
            <a:rPr lang="en-US" sz="1600" b="0" i="0" dirty="0"/>
            <a:t>By combining Azure Cognitive Services API with python and pandas we can extract insights from large volumes of text data quickly and efficiently..</a:t>
          </a:r>
          <a:endParaRPr lang="en-US" sz="1600" dirty="0"/>
        </a:p>
      </dgm:t>
    </dgm:pt>
    <dgm:pt modelId="{2E7A7319-227C-45AC-9578-8C3E9DE1E884}" type="parTrans" cxnId="{CCA04071-CC51-4AED-965D-5E0193BE9F4A}">
      <dgm:prSet/>
      <dgm:spPr/>
      <dgm:t>
        <a:bodyPr/>
        <a:lstStyle/>
        <a:p>
          <a:endParaRPr lang="en-US" sz="2800"/>
        </a:p>
      </dgm:t>
    </dgm:pt>
    <dgm:pt modelId="{69C257CE-974E-4598-BD65-C2DE10CB1874}" type="sibTrans" cxnId="{CCA04071-CC51-4AED-965D-5E0193BE9F4A}">
      <dgm:prSet/>
      <dgm:spPr/>
      <dgm:t>
        <a:bodyPr/>
        <a:lstStyle/>
        <a:p>
          <a:endParaRPr lang="en-US" sz="2800"/>
        </a:p>
      </dgm:t>
    </dgm:pt>
    <dgm:pt modelId="{52D5B501-4585-4972-9464-AA4EE7F6792C}" type="pres">
      <dgm:prSet presAssocID="{BFFFECF2-1011-4A30-95AF-9708E9E80059}" presName="root" presStyleCnt="0">
        <dgm:presLayoutVars>
          <dgm:dir/>
          <dgm:resizeHandles val="exact"/>
        </dgm:presLayoutVars>
      </dgm:prSet>
      <dgm:spPr/>
    </dgm:pt>
    <dgm:pt modelId="{659EFA8B-82E2-43A4-B9A6-D98C0001D530}" type="pres">
      <dgm:prSet presAssocID="{EFC9E1BB-DACD-49FD-ACE8-0BF0176478F6}" presName="compNode" presStyleCnt="0"/>
      <dgm:spPr/>
    </dgm:pt>
    <dgm:pt modelId="{AE0D2AC7-0C87-42B5-A761-CF92CA9C4939}" type="pres">
      <dgm:prSet presAssocID="{EFC9E1BB-DACD-49FD-ACE8-0BF0176478F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D521E33C-391D-4B92-A4F9-53F965B7C64D}" type="pres">
      <dgm:prSet presAssocID="{EFC9E1BB-DACD-49FD-ACE8-0BF0176478F6}" presName="spaceRect" presStyleCnt="0"/>
      <dgm:spPr/>
    </dgm:pt>
    <dgm:pt modelId="{8208124F-27A1-4769-A100-2A0E639660BC}" type="pres">
      <dgm:prSet presAssocID="{EFC9E1BB-DACD-49FD-ACE8-0BF0176478F6}" presName="textRect" presStyleLbl="revTx" presStyleIdx="0" presStyleCnt="4">
        <dgm:presLayoutVars>
          <dgm:chMax val="1"/>
          <dgm:chPref val="1"/>
        </dgm:presLayoutVars>
      </dgm:prSet>
      <dgm:spPr/>
    </dgm:pt>
    <dgm:pt modelId="{04334C09-40D2-4015-AA51-AC3B6E80AE7F}" type="pres">
      <dgm:prSet presAssocID="{D3FB5DE3-E93D-4215-8E11-A791221C0971}" presName="sibTrans" presStyleCnt="0"/>
      <dgm:spPr/>
    </dgm:pt>
    <dgm:pt modelId="{B0B219A9-69A5-4337-ABD3-1F4F8A43D893}" type="pres">
      <dgm:prSet presAssocID="{89192E3C-C6D7-456B-A73D-26070FB9F5B4}" presName="compNode" presStyleCnt="0"/>
      <dgm:spPr/>
    </dgm:pt>
    <dgm:pt modelId="{049A4D28-6435-465C-A6A7-71A503D6F7A4}" type="pres">
      <dgm:prSet presAssocID="{89192E3C-C6D7-456B-A73D-26070FB9F5B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yncing Cloud"/>
        </a:ext>
      </dgm:extLst>
    </dgm:pt>
    <dgm:pt modelId="{AC9FD4F9-50A4-406A-951C-42B8D6E64D56}" type="pres">
      <dgm:prSet presAssocID="{89192E3C-C6D7-456B-A73D-26070FB9F5B4}" presName="spaceRect" presStyleCnt="0"/>
      <dgm:spPr/>
    </dgm:pt>
    <dgm:pt modelId="{8821CF32-91FB-4D34-AF83-0E9B6B7F672A}" type="pres">
      <dgm:prSet presAssocID="{89192E3C-C6D7-456B-A73D-26070FB9F5B4}" presName="textRect" presStyleLbl="revTx" presStyleIdx="1" presStyleCnt="4">
        <dgm:presLayoutVars>
          <dgm:chMax val="1"/>
          <dgm:chPref val="1"/>
        </dgm:presLayoutVars>
      </dgm:prSet>
      <dgm:spPr/>
    </dgm:pt>
    <dgm:pt modelId="{CBEE38EE-E31A-43FF-8C74-9433D6F26D74}" type="pres">
      <dgm:prSet presAssocID="{2FE82AA8-CB08-43F9-98AD-547FD8A91DBF}" presName="sibTrans" presStyleCnt="0"/>
      <dgm:spPr/>
    </dgm:pt>
    <dgm:pt modelId="{14C63E2D-0F9A-49F9-B6A0-9C3D6BFC77F5}" type="pres">
      <dgm:prSet presAssocID="{4279E406-66D1-4E5D-9257-1F376EF974A4}" presName="compNode" presStyleCnt="0"/>
      <dgm:spPr/>
    </dgm:pt>
    <dgm:pt modelId="{AE6E3DFB-52A8-486B-9AB7-FEE07DF6046B}" type="pres">
      <dgm:prSet presAssocID="{4279E406-66D1-4E5D-9257-1F376EF974A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726538AF-5B80-445A-96A1-9D49A275D7F8}" type="pres">
      <dgm:prSet presAssocID="{4279E406-66D1-4E5D-9257-1F376EF974A4}" presName="spaceRect" presStyleCnt="0"/>
      <dgm:spPr/>
    </dgm:pt>
    <dgm:pt modelId="{9A825102-C9D5-4C10-9D36-5587611A6F49}" type="pres">
      <dgm:prSet presAssocID="{4279E406-66D1-4E5D-9257-1F376EF974A4}" presName="textRect" presStyleLbl="revTx" presStyleIdx="2" presStyleCnt="4">
        <dgm:presLayoutVars>
          <dgm:chMax val="1"/>
          <dgm:chPref val="1"/>
        </dgm:presLayoutVars>
      </dgm:prSet>
      <dgm:spPr/>
    </dgm:pt>
    <dgm:pt modelId="{B88DC604-1F7E-432E-9468-C0B7AD56D8B1}" type="pres">
      <dgm:prSet presAssocID="{833BC11D-ACDA-49C8-BC84-C480E62D8868}" presName="sibTrans" presStyleCnt="0"/>
      <dgm:spPr/>
    </dgm:pt>
    <dgm:pt modelId="{D45753A6-5722-4EA9-9EAD-35D9DA503E0F}" type="pres">
      <dgm:prSet presAssocID="{ABBD1E90-4C83-48E1-BDBB-913BE7856477}" presName="compNode" presStyleCnt="0"/>
      <dgm:spPr/>
    </dgm:pt>
    <dgm:pt modelId="{20B3027E-8A41-4E44-A594-7C4DBE09EC96}" type="pres">
      <dgm:prSet presAssocID="{ABBD1E90-4C83-48E1-BDBB-913BE785647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ocessor"/>
        </a:ext>
      </dgm:extLst>
    </dgm:pt>
    <dgm:pt modelId="{C4825F50-9978-47D7-9414-04DBB727AFE6}" type="pres">
      <dgm:prSet presAssocID="{ABBD1E90-4C83-48E1-BDBB-913BE7856477}" presName="spaceRect" presStyleCnt="0"/>
      <dgm:spPr/>
    </dgm:pt>
    <dgm:pt modelId="{F1FCF537-11CB-4CF6-AB25-7EAC3A56BBE9}" type="pres">
      <dgm:prSet presAssocID="{ABBD1E90-4C83-48E1-BDBB-913BE7856477}" presName="textRect" presStyleLbl="revTx" presStyleIdx="3" presStyleCnt="4">
        <dgm:presLayoutVars>
          <dgm:chMax val="1"/>
          <dgm:chPref val="1"/>
        </dgm:presLayoutVars>
      </dgm:prSet>
      <dgm:spPr/>
    </dgm:pt>
  </dgm:ptLst>
  <dgm:cxnLst>
    <dgm:cxn modelId="{E017D236-D437-4E7D-8FA2-FA5DFACEB22E}" type="presOf" srcId="{4279E406-66D1-4E5D-9257-1F376EF974A4}" destId="{9A825102-C9D5-4C10-9D36-5587611A6F49}" srcOrd="0" destOrd="0" presId="urn:microsoft.com/office/officeart/2018/2/layout/IconLabelList"/>
    <dgm:cxn modelId="{9654823F-9B3F-489D-9D4D-B32FE84A4D2A}" type="presOf" srcId="{BFFFECF2-1011-4A30-95AF-9708E9E80059}" destId="{52D5B501-4585-4972-9464-AA4EE7F6792C}" srcOrd="0" destOrd="0" presId="urn:microsoft.com/office/officeart/2018/2/layout/IconLabelList"/>
    <dgm:cxn modelId="{BCEA4B69-2ED6-491A-AF2B-1E8E377E82D2}" srcId="{BFFFECF2-1011-4A30-95AF-9708E9E80059}" destId="{EFC9E1BB-DACD-49FD-ACE8-0BF0176478F6}" srcOrd="0" destOrd="0" parTransId="{53AAD2EB-EDB1-4F37-BE21-55499F9E880A}" sibTransId="{D3FB5DE3-E93D-4215-8E11-A791221C0971}"/>
    <dgm:cxn modelId="{CCA04071-CC51-4AED-965D-5E0193BE9F4A}" srcId="{BFFFECF2-1011-4A30-95AF-9708E9E80059}" destId="{ABBD1E90-4C83-48E1-BDBB-913BE7856477}" srcOrd="3" destOrd="0" parTransId="{2E7A7319-227C-45AC-9578-8C3E9DE1E884}" sibTransId="{69C257CE-974E-4598-BD65-C2DE10CB1874}"/>
    <dgm:cxn modelId="{34194852-E0F3-48CD-995B-1617E62211AC}" type="presOf" srcId="{ABBD1E90-4C83-48E1-BDBB-913BE7856477}" destId="{F1FCF537-11CB-4CF6-AB25-7EAC3A56BBE9}" srcOrd="0" destOrd="0" presId="urn:microsoft.com/office/officeart/2018/2/layout/IconLabelList"/>
    <dgm:cxn modelId="{3CF18955-416F-40D7-90FB-4869C0BF5B05}" srcId="{BFFFECF2-1011-4A30-95AF-9708E9E80059}" destId="{4279E406-66D1-4E5D-9257-1F376EF974A4}" srcOrd="2" destOrd="0" parTransId="{342C659C-DF1F-4F80-8DCA-D1CA2075B8B5}" sibTransId="{833BC11D-ACDA-49C8-BC84-C480E62D8868}"/>
    <dgm:cxn modelId="{1D8958C0-35D0-4E6B-A1D0-43D747155D99}" type="presOf" srcId="{EFC9E1BB-DACD-49FD-ACE8-0BF0176478F6}" destId="{8208124F-27A1-4769-A100-2A0E639660BC}" srcOrd="0" destOrd="0" presId="urn:microsoft.com/office/officeart/2018/2/layout/IconLabelList"/>
    <dgm:cxn modelId="{4172E9D0-EE1A-434E-BD77-2BA8650BD4ED}" srcId="{BFFFECF2-1011-4A30-95AF-9708E9E80059}" destId="{89192E3C-C6D7-456B-A73D-26070FB9F5B4}" srcOrd="1" destOrd="0" parTransId="{3E716770-0FF5-474F-BCF7-A85CE86B27CD}" sibTransId="{2FE82AA8-CB08-43F9-98AD-547FD8A91DBF}"/>
    <dgm:cxn modelId="{62302DF1-1064-467F-A504-3D106F18EEEE}" type="presOf" srcId="{89192E3C-C6D7-456B-A73D-26070FB9F5B4}" destId="{8821CF32-91FB-4D34-AF83-0E9B6B7F672A}" srcOrd="0" destOrd="0" presId="urn:microsoft.com/office/officeart/2018/2/layout/IconLabelList"/>
    <dgm:cxn modelId="{8AFFEC65-9CE3-4875-9E0C-1F2955BD5731}" type="presParOf" srcId="{52D5B501-4585-4972-9464-AA4EE7F6792C}" destId="{659EFA8B-82E2-43A4-B9A6-D98C0001D530}" srcOrd="0" destOrd="0" presId="urn:microsoft.com/office/officeart/2018/2/layout/IconLabelList"/>
    <dgm:cxn modelId="{D44FDDBD-B5BF-45E8-8634-C0198B014C1A}" type="presParOf" srcId="{659EFA8B-82E2-43A4-B9A6-D98C0001D530}" destId="{AE0D2AC7-0C87-42B5-A761-CF92CA9C4939}" srcOrd="0" destOrd="0" presId="urn:microsoft.com/office/officeart/2018/2/layout/IconLabelList"/>
    <dgm:cxn modelId="{D2AC8969-81D5-4410-987E-43547FF591C3}" type="presParOf" srcId="{659EFA8B-82E2-43A4-B9A6-D98C0001D530}" destId="{D521E33C-391D-4B92-A4F9-53F965B7C64D}" srcOrd="1" destOrd="0" presId="urn:microsoft.com/office/officeart/2018/2/layout/IconLabelList"/>
    <dgm:cxn modelId="{80BCEFA2-7692-47F1-B3DF-54D912C1A82A}" type="presParOf" srcId="{659EFA8B-82E2-43A4-B9A6-D98C0001D530}" destId="{8208124F-27A1-4769-A100-2A0E639660BC}" srcOrd="2" destOrd="0" presId="urn:microsoft.com/office/officeart/2018/2/layout/IconLabelList"/>
    <dgm:cxn modelId="{E6BAF534-B428-4301-9B42-23C07C68F41A}" type="presParOf" srcId="{52D5B501-4585-4972-9464-AA4EE7F6792C}" destId="{04334C09-40D2-4015-AA51-AC3B6E80AE7F}" srcOrd="1" destOrd="0" presId="urn:microsoft.com/office/officeart/2018/2/layout/IconLabelList"/>
    <dgm:cxn modelId="{B9DBB882-5881-4064-AE93-032661C09244}" type="presParOf" srcId="{52D5B501-4585-4972-9464-AA4EE7F6792C}" destId="{B0B219A9-69A5-4337-ABD3-1F4F8A43D893}" srcOrd="2" destOrd="0" presId="urn:microsoft.com/office/officeart/2018/2/layout/IconLabelList"/>
    <dgm:cxn modelId="{0CEE2577-548B-47D1-9882-857544654C30}" type="presParOf" srcId="{B0B219A9-69A5-4337-ABD3-1F4F8A43D893}" destId="{049A4D28-6435-465C-A6A7-71A503D6F7A4}" srcOrd="0" destOrd="0" presId="urn:microsoft.com/office/officeart/2018/2/layout/IconLabelList"/>
    <dgm:cxn modelId="{4CCB6C00-75A2-46E9-B8A7-B8A096061A7C}" type="presParOf" srcId="{B0B219A9-69A5-4337-ABD3-1F4F8A43D893}" destId="{AC9FD4F9-50A4-406A-951C-42B8D6E64D56}" srcOrd="1" destOrd="0" presId="urn:microsoft.com/office/officeart/2018/2/layout/IconLabelList"/>
    <dgm:cxn modelId="{A345A587-9CEE-4D7F-93E1-DB85D7AC09E1}" type="presParOf" srcId="{B0B219A9-69A5-4337-ABD3-1F4F8A43D893}" destId="{8821CF32-91FB-4D34-AF83-0E9B6B7F672A}" srcOrd="2" destOrd="0" presId="urn:microsoft.com/office/officeart/2018/2/layout/IconLabelList"/>
    <dgm:cxn modelId="{BA17B474-D28C-46E0-BE7C-14FBFD2169EF}" type="presParOf" srcId="{52D5B501-4585-4972-9464-AA4EE7F6792C}" destId="{CBEE38EE-E31A-43FF-8C74-9433D6F26D74}" srcOrd="3" destOrd="0" presId="urn:microsoft.com/office/officeart/2018/2/layout/IconLabelList"/>
    <dgm:cxn modelId="{007286F1-1817-4D2A-BF26-5804DDC49CD3}" type="presParOf" srcId="{52D5B501-4585-4972-9464-AA4EE7F6792C}" destId="{14C63E2D-0F9A-49F9-B6A0-9C3D6BFC77F5}" srcOrd="4" destOrd="0" presId="urn:microsoft.com/office/officeart/2018/2/layout/IconLabelList"/>
    <dgm:cxn modelId="{BEB11983-4EEE-449C-881A-70FDA4AAECD0}" type="presParOf" srcId="{14C63E2D-0F9A-49F9-B6A0-9C3D6BFC77F5}" destId="{AE6E3DFB-52A8-486B-9AB7-FEE07DF6046B}" srcOrd="0" destOrd="0" presId="urn:microsoft.com/office/officeart/2018/2/layout/IconLabelList"/>
    <dgm:cxn modelId="{CD681550-7F9C-45C7-BD78-300C52C39283}" type="presParOf" srcId="{14C63E2D-0F9A-49F9-B6A0-9C3D6BFC77F5}" destId="{726538AF-5B80-445A-96A1-9D49A275D7F8}" srcOrd="1" destOrd="0" presId="urn:microsoft.com/office/officeart/2018/2/layout/IconLabelList"/>
    <dgm:cxn modelId="{6840ED00-D6D9-49A4-9ED8-46AA463419EA}" type="presParOf" srcId="{14C63E2D-0F9A-49F9-B6A0-9C3D6BFC77F5}" destId="{9A825102-C9D5-4C10-9D36-5587611A6F49}" srcOrd="2" destOrd="0" presId="urn:microsoft.com/office/officeart/2018/2/layout/IconLabelList"/>
    <dgm:cxn modelId="{3F802FE9-6142-4497-8B94-9134409A3C9F}" type="presParOf" srcId="{52D5B501-4585-4972-9464-AA4EE7F6792C}" destId="{B88DC604-1F7E-432E-9468-C0B7AD56D8B1}" srcOrd="5" destOrd="0" presId="urn:microsoft.com/office/officeart/2018/2/layout/IconLabelList"/>
    <dgm:cxn modelId="{5EEC7DFD-591D-4398-94D6-CAD94727810C}" type="presParOf" srcId="{52D5B501-4585-4972-9464-AA4EE7F6792C}" destId="{D45753A6-5722-4EA9-9EAD-35D9DA503E0F}" srcOrd="6" destOrd="0" presId="urn:microsoft.com/office/officeart/2018/2/layout/IconLabelList"/>
    <dgm:cxn modelId="{B82263CE-7394-4659-B31E-2E628392471E}" type="presParOf" srcId="{D45753A6-5722-4EA9-9EAD-35D9DA503E0F}" destId="{20B3027E-8A41-4E44-A594-7C4DBE09EC96}" srcOrd="0" destOrd="0" presId="urn:microsoft.com/office/officeart/2018/2/layout/IconLabelList"/>
    <dgm:cxn modelId="{A5AB364E-68D6-45CE-AF08-EC4364B3721C}" type="presParOf" srcId="{D45753A6-5722-4EA9-9EAD-35D9DA503E0F}" destId="{C4825F50-9978-47D7-9414-04DBB727AFE6}" srcOrd="1" destOrd="0" presId="urn:microsoft.com/office/officeart/2018/2/layout/IconLabelList"/>
    <dgm:cxn modelId="{2DA52B65-4A90-4E82-98F6-27C5CA67E35F}" type="presParOf" srcId="{D45753A6-5722-4EA9-9EAD-35D9DA503E0F}" destId="{F1FCF537-11CB-4CF6-AB25-7EAC3A56BBE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0D2AC7-0C87-42B5-A761-CF92CA9C4939}">
      <dsp:nvSpPr>
        <dsp:cNvPr id="0" name=""/>
        <dsp:cNvSpPr/>
      </dsp:nvSpPr>
      <dsp:spPr>
        <a:xfrm>
          <a:off x="1033014" y="460789"/>
          <a:ext cx="1087710" cy="10877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08124F-27A1-4769-A100-2A0E639660BC}">
      <dsp:nvSpPr>
        <dsp:cNvPr id="0" name=""/>
        <dsp:cNvSpPr/>
      </dsp:nvSpPr>
      <dsp:spPr>
        <a:xfrm>
          <a:off x="368303" y="2048125"/>
          <a:ext cx="2417133" cy="1740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0" i="0" kern="1200" dirty="0"/>
            <a:t>Sentiment Analysis is a popular technique used to extract opinions, attitudes, and emotions from text data.</a:t>
          </a:r>
          <a:endParaRPr lang="en-US" sz="1600" kern="1200" dirty="0"/>
        </a:p>
      </dsp:txBody>
      <dsp:txXfrm>
        <a:off x="368303" y="2048125"/>
        <a:ext cx="2417133" cy="1740234"/>
      </dsp:txXfrm>
    </dsp:sp>
    <dsp:sp modelId="{049A4D28-6435-465C-A6A7-71A503D6F7A4}">
      <dsp:nvSpPr>
        <dsp:cNvPr id="0" name=""/>
        <dsp:cNvSpPr/>
      </dsp:nvSpPr>
      <dsp:spPr>
        <a:xfrm>
          <a:off x="3873146" y="460789"/>
          <a:ext cx="1087710" cy="10877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21CF32-91FB-4D34-AF83-0E9B6B7F672A}">
      <dsp:nvSpPr>
        <dsp:cNvPr id="0" name=""/>
        <dsp:cNvSpPr/>
      </dsp:nvSpPr>
      <dsp:spPr>
        <a:xfrm>
          <a:off x="3208434" y="2048125"/>
          <a:ext cx="2417133" cy="1740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0" i="0" kern="1200" dirty="0"/>
            <a:t>Azure Cognitive services is a cloud-based platform that provides a set of APIs and services for natural language processing (NLP) and machine learning (ML) applications. </a:t>
          </a:r>
          <a:endParaRPr lang="en-US" sz="1600" kern="1200" dirty="0"/>
        </a:p>
      </dsp:txBody>
      <dsp:txXfrm>
        <a:off x="3208434" y="2048125"/>
        <a:ext cx="2417133" cy="1740234"/>
      </dsp:txXfrm>
    </dsp:sp>
    <dsp:sp modelId="{AE6E3DFB-52A8-486B-9AB7-FEE07DF6046B}">
      <dsp:nvSpPr>
        <dsp:cNvPr id="0" name=""/>
        <dsp:cNvSpPr/>
      </dsp:nvSpPr>
      <dsp:spPr>
        <a:xfrm>
          <a:off x="6713278" y="460789"/>
          <a:ext cx="1087710" cy="10877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825102-C9D5-4C10-9D36-5587611A6F49}">
      <dsp:nvSpPr>
        <dsp:cNvPr id="0" name=""/>
        <dsp:cNvSpPr/>
      </dsp:nvSpPr>
      <dsp:spPr>
        <a:xfrm>
          <a:off x="6048566" y="2048125"/>
          <a:ext cx="2417133" cy="1740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0" i="0" kern="1200" dirty="0"/>
            <a:t>The Text Analytics API in Azure Cognitive services is specifically designed for sentiment analysis and can be used to extract insights from text data in multiple languages.</a:t>
          </a:r>
          <a:endParaRPr lang="en-US" sz="1600" kern="1200" dirty="0"/>
        </a:p>
      </dsp:txBody>
      <dsp:txXfrm>
        <a:off x="6048566" y="2048125"/>
        <a:ext cx="2417133" cy="1740234"/>
      </dsp:txXfrm>
    </dsp:sp>
    <dsp:sp modelId="{20B3027E-8A41-4E44-A594-7C4DBE09EC96}">
      <dsp:nvSpPr>
        <dsp:cNvPr id="0" name=""/>
        <dsp:cNvSpPr/>
      </dsp:nvSpPr>
      <dsp:spPr>
        <a:xfrm>
          <a:off x="9553410" y="460789"/>
          <a:ext cx="1087710" cy="10877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FCF537-11CB-4CF6-AB25-7EAC3A56BBE9}">
      <dsp:nvSpPr>
        <dsp:cNvPr id="0" name=""/>
        <dsp:cNvSpPr/>
      </dsp:nvSpPr>
      <dsp:spPr>
        <a:xfrm>
          <a:off x="8888698" y="2048125"/>
          <a:ext cx="2417133" cy="1740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0" i="0" kern="1200" dirty="0"/>
            <a:t>By combining Azure Cognitive Services API with python and pandas we can extract insights from large volumes of text data quickly and efficiently..</a:t>
          </a:r>
          <a:endParaRPr lang="en-US" sz="1600" kern="1200" dirty="0"/>
        </a:p>
      </dsp:txBody>
      <dsp:txXfrm>
        <a:off x="8888698" y="2048125"/>
        <a:ext cx="2417133" cy="1740234"/>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F6C10-922D-479E-84D3-F4C30B2E81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C372ED5-0164-47D8-8ECB-0C6576611A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AA849A9-055F-4370-ABF7-BC705ECCF86D}"/>
              </a:ext>
            </a:extLst>
          </p:cNvPr>
          <p:cNvSpPr>
            <a:spLocks noGrp="1"/>
          </p:cNvSpPr>
          <p:nvPr>
            <p:ph type="dt" sz="half" idx="10"/>
          </p:nvPr>
        </p:nvSpPr>
        <p:spPr/>
        <p:txBody>
          <a:bodyPr/>
          <a:lstStyle/>
          <a:p>
            <a:fld id="{30387EC3-B851-4E78-88F9-5E057349B481}" type="datetimeFigureOut">
              <a:rPr lang="en-US" smtClean="0"/>
              <a:t>2/24/2023</a:t>
            </a:fld>
            <a:endParaRPr lang="en-US"/>
          </a:p>
        </p:txBody>
      </p:sp>
      <p:sp>
        <p:nvSpPr>
          <p:cNvPr id="5" name="Footer Placeholder 4">
            <a:extLst>
              <a:ext uri="{FF2B5EF4-FFF2-40B4-BE49-F238E27FC236}">
                <a16:creationId xmlns:a16="http://schemas.microsoft.com/office/drawing/2014/main" id="{366B9CFA-ED63-4E7A-9677-5E73C13164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DA6977-50DA-48BA-A4FF-7361D0398DF7}"/>
              </a:ext>
            </a:extLst>
          </p:cNvPr>
          <p:cNvSpPr>
            <a:spLocks noGrp="1"/>
          </p:cNvSpPr>
          <p:nvPr>
            <p:ph type="sldNum" sz="quarter" idx="12"/>
          </p:nvPr>
        </p:nvSpPr>
        <p:spPr/>
        <p:txBody>
          <a:bodyPr/>
          <a:lstStyle/>
          <a:p>
            <a:fld id="{B67489B7-DE73-45F3-BF97-BF2015823A8A}" type="slidenum">
              <a:rPr lang="en-US" smtClean="0"/>
              <a:t>‹#›</a:t>
            </a:fld>
            <a:endParaRPr lang="en-US"/>
          </a:p>
        </p:txBody>
      </p:sp>
    </p:spTree>
    <p:extLst>
      <p:ext uri="{BB962C8B-B14F-4D97-AF65-F5344CB8AC3E}">
        <p14:creationId xmlns:p14="http://schemas.microsoft.com/office/powerpoint/2010/main" val="42068944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64BD8-F6C2-45C1-AD17-F42CF46A3B8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DCDBD9-A749-4791-B4FE-C018888BBA1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D76E47-889B-4441-A0CF-8BF2FD264F26}"/>
              </a:ext>
            </a:extLst>
          </p:cNvPr>
          <p:cNvSpPr>
            <a:spLocks noGrp="1"/>
          </p:cNvSpPr>
          <p:nvPr>
            <p:ph type="dt" sz="half" idx="10"/>
          </p:nvPr>
        </p:nvSpPr>
        <p:spPr/>
        <p:txBody>
          <a:bodyPr/>
          <a:lstStyle/>
          <a:p>
            <a:fld id="{30387EC3-B851-4E78-88F9-5E057349B481}" type="datetimeFigureOut">
              <a:rPr lang="en-US" smtClean="0"/>
              <a:t>2/24/2023</a:t>
            </a:fld>
            <a:endParaRPr lang="en-US"/>
          </a:p>
        </p:txBody>
      </p:sp>
      <p:sp>
        <p:nvSpPr>
          <p:cNvPr id="5" name="Footer Placeholder 4">
            <a:extLst>
              <a:ext uri="{FF2B5EF4-FFF2-40B4-BE49-F238E27FC236}">
                <a16:creationId xmlns:a16="http://schemas.microsoft.com/office/drawing/2014/main" id="{27D431FC-27D1-4C61-9089-7303E3D627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9FAE13-5A30-493A-A96C-ACED766776AA}"/>
              </a:ext>
            </a:extLst>
          </p:cNvPr>
          <p:cNvSpPr>
            <a:spLocks noGrp="1"/>
          </p:cNvSpPr>
          <p:nvPr>
            <p:ph type="sldNum" sz="quarter" idx="12"/>
          </p:nvPr>
        </p:nvSpPr>
        <p:spPr/>
        <p:txBody>
          <a:bodyPr/>
          <a:lstStyle/>
          <a:p>
            <a:fld id="{B67489B7-DE73-45F3-BF97-BF2015823A8A}" type="slidenum">
              <a:rPr lang="en-US" smtClean="0"/>
              <a:t>‹#›</a:t>
            </a:fld>
            <a:endParaRPr lang="en-US"/>
          </a:p>
        </p:txBody>
      </p:sp>
    </p:spTree>
    <p:extLst>
      <p:ext uri="{BB962C8B-B14F-4D97-AF65-F5344CB8AC3E}">
        <p14:creationId xmlns:p14="http://schemas.microsoft.com/office/powerpoint/2010/main" val="3667243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C2CFF0-8A7F-40D0-BCD5-A7A4B6F3AC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15381F-58E8-4534-A0FC-3D5C0C80F06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5E1EB1-4325-499B-B305-78008B2CC3BA}"/>
              </a:ext>
            </a:extLst>
          </p:cNvPr>
          <p:cNvSpPr>
            <a:spLocks noGrp="1"/>
          </p:cNvSpPr>
          <p:nvPr>
            <p:ph type="dt" sz="half" idx="10"/>
          </p:nvPr>
        </p:nvSpPr>
        <p:spPr/>
        <p:txBody>
          <a:bodyPr/>
          <a:lstStyle/>
          <a:p>
            <a:fld id="{30387EC3-B851-4E78-88F9-5E057349B481}" type="datetimeFigureOut">
              <a:rPr lang="en-US" smtClean="0"/>
              <a:t>2/24/2023</a:t>
            </a:fld>
            <a:endParaRPr lang="en-US"/>
          </a:p>
        </p:txBody>
      </p:sp>
      <p:sp>
        <p:nvSpPr>
          <p:cNvPr id="5" name="Footer Placeholder 4">
            <a:extLst>
              <a:ext uri="{FF2B5EF4-FFF2-40B4-BE49-F238E27FC236}">
                <a16:creationId xmlns:a16="http://schemas.microsoft.com/office/drawing/2014/main" id="{6D2AF56D-329C-4A73-94F6-0BC1F3A3A1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247AE-6DE1-43F8-9CCD-BEF606F858F9}"/>
              </a:ext>
            </a:extLst>
          </p:cNvPr>
          <p:cNvSpPr>
            <a:spLocks noGrp="1"/>
          </p:cNvSpPr>
          <p:nvPr>
            <p:ph type="sldNum" sz="quarter" idx="12"/>
          </p:nvPr>
        </p:nvSpPr>
        <p:spPr/>
        <p:txBody>
          <a:bodyPr/>
          <a:lstStyle/>
          <a:p>
            <a:fld id="{B67489B7-DE73-45F3-BF97-BF2015823A8A}" type="slidenum">
              <a:rPr lang="en-US" smtClean="0"/>
              <a:t>‹#›</a:t>
            </a:fld>
            <a:endParaRPr lang="en-US"/>
          </a:p>
        </p:txBody>
      </p:sp>
    </p:spTree>
    <p:extLst>
      <p:ext uri="{BB962C8B-B14F-4D97-AF65-F5344CB8AC3E}">
        <p14:creationId xmlns:p14="http://schemas.microsoft.com/office/powerpoint/2010/main" val="1199572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7FCA-98BF-4CD8-8630-9B9BF522F0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257E44-8A5C-4AC9-95E3-98D66D47E4F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7731E2-3EDA-4C84-AF5C-BDC763C23915}"/>
              </a:ext>
            </a:extLst>
          </p:cNvPr>
          <p:cNvSpPr>
            <a:spLocks noGrp="1"/>
          </p:cNvSpPr>
          <p:nvPr>
            <p:ph type="dt" sz="half" idx="10"/>
          </p:nvPr>
        </p:nvSpPr>
        <p:spPr/>
        <p:txBody>
          <a:bodyPr/>
          <a:lstStyle/>
          <a:p>
            <a:fld id="{30387EC3-B851-4E78-88F9-5E057349B481}" type="datetimeFigureOut">
              <a:rPr lang="en-US" smtClean="0"/>
              <a:t>2/24/2023</a:t>
            </a:fld>
            <a:endParaRPr lang="en-US"/>
          </a:p>
        </p:txBody>
      </p:sp>
      <p:sp>
        <p:nvSpPr>
          <p:cNvPr id="5" name="Footer Placeholder 4">
            <a:extLst>
              <a:ext uri="{FF2B5EF4-FFF2-40B4-BE49-F238E27FC236}">
                <a16:creationId xmlns:a16="http://schemas.microsoft.com/office/drawing/2014/main" id="{832E72EE-790B-42B8-8A26-9E518C71EA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C2E4DC-AF08-43C3-B2F1-6C8390290D25}"/>
              </a:ext>
            </a:extLst>
          </p:cNvPr>
          <p:cNvSpPr>
            <a:spLocks noGrp="1"/>
          </p:cNvSpPr>
          <p:nvPr>
            <p:ph type="sldNum" sz="quarter" idx="12"/>
          </p:nvPr>
        </p:nvSpPr>
        <p:spPr/>
        <p:txBody>
          <a:bodyPr/>
          <a:lstStyle/>
          <a:p>
            <a:fld id="{B67489B7-DE73-45F3-BF97-BF2015823A8A}" type="slidenum">
              <a:rPr lang="en-US" smtClean="0"/>
              <a:t>‹#›</a:t>
            </a:fld>
            <a:endParaRPr lang="en-US"/>
          </a:p>
        </p:txBody>
      </p:sp>
    </p:spTree>
    <p:extLst>
      <p:ext uri="{BB962C8B-B14F-4D97-AF65-F5344CB8AC3E}">
        <p14:creationId xmlns:p14="http://schemas.microsoft.com/office/powerpoint/2010/main" val="2386344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7CDC4-BBA3-49AC-B28D-3058FE32532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4B02027-80C2-4A93-B5E0-C3E9A3DBAB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AA7A5A5-59C2-468B-AED1-44F992A1D72C}"/>
              </a:ext>
            </a:extLst>
          </p:cNvPr>
          <p:cNvSpPr>
            <a:spLocks noGrp="1"/>
          </p:cNvSpPr>
          <p:nvPr>
            <p:ph type="dt" sz="half" idx="10"/>
          </p:nvPr>
        </p:nvSpPr>
        <p:spPr/>
        <p:txBody>
          <a:bodyPr/>
          <a:lstStyle/>
          <a:p>
            <a:fld id="{30387EC3-B851-4E78-88F9-5E057349B481}" type="datetimeFigureOut">
              <a:rPr lang="en-US" smtClean="0"/>
              <a:t>2/24/2023</a:t>
            </a:fld>
            <a:endParaRPr lang="en-US"/>
          </a:p>
        </p:txBody>
      </p:sp>
      <p:sp>
        <p:nvSpPr>
          <p:cNvPr id="5" name="Footer Placeholder 4">
            <a:extLst>
              <a:ext uri="{FF2B5EF4-FFF2-40B4-BE49-F238E27FC236}">
                <a16:creationId xmlns:a16="http://schemas.microsoft.com/office/drawing/2014/main" id="{FB443897-84D4-4548-B6B9-5CF304E130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69F45F-BF68-4747-ACF5-FD40DF986B2D}"/>
              </a:ext>
            </a:extLst>
          </p:cNvPr>
          <p:cNvSpPr>
            <a:spLocks noGrp="1"/>
          </p:cNvSpPr>
          <p:nvPr>
            <p:ph type="sldNum" sz="quarter" idx="12"/>
          </p:nvPr>
        </p:nvSpPr>
        <p:spPr/>
        <p:txBody>
          <a:bodyPr/>
          <a:lstStyle/>
          <a:p>
            <a:fld id="{B67489B7-DE73-45F3-BF97-BF2015823A8A}" type="slidenum">
              <a:rPr lang="en-US" smtClean="0"/>
              <a:t>‹#›</a:t>
            </a:fld>
            <a:endParaRPr lang="en-US"/>
          </a:p>
        </p:txBody>
      </p:sp>
    </p:spTree>
    <p:extLst>
      <p:ext uri="{BB962C8B-B14F-4D97-AF65-F5344CB8AC3E}">
        <p14:creationId xmlns:p14="http://schemas.microsoft.com/office/powerpoint/2010/main" val="1044037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2543A-8752-4233-B907-E9E7F43AB9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D08DF1-D926-4F0C-81C0-8CEA84F4C5E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A439835-6A46-4521-A77C-431D3A78CC6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51F69EC-2463-41BB-85FC-445FE6FB31BC}"/>
              </a:ext>
            </a:extLst>
          </p:cNvPr>
          <p:cNvSpPr>
            <a:spLocks noGrp="1"/>
          </p:cNvSpPr>
          <p:nvPr>
            <p:ph type="dt" sz="half" idx="10"/>
          </p:nvPr>
        </p:nvSpPr>
        <p:spPr/>
        <p:txBody>
          <a:bodyPr/>
          <a:lstStyle/>
          <a:p>
            <a:fld id="{30387EC3-B851-4E78-88F9-5E057349B481}" type="datetimeFigureOut">
              <a:rPr lang="en-US" smtClean="0"/>
              <a:t>2/24/2023</a:t>
            </a:fld>
            <a:endParaRPr lang="en-US"/>
          </a:p>
        </p:txBody>
      </p:sp>
      <p:sp>
        <p:nvSpPr>
          <p:cNvPr id="6" name="Footer Placeholder 5">
            <a:extLst>
              <a:ext uri="{FF2B5EF4-FFF2-40B4-BE49-F238E27FC236}">
                <a16:creationId xmlns:a16="http://schemas.microsoft.com/office/drawing/2014/main" id="{8A06A460-1B54-4A6F-BFCD-D3E6D2F9BB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1A4088-6F8A-4ACC-9FF0-219D01D089F1}"/>
              </a:ext>
            </a:extLst>
          </p:cNvPr>
          <p:cNvSpPr>
            <a:spLocks noGrp="1"/>
          </p:cNvSpPr>
          <p:nvPr>
            <p:ph type="sldNum" sz="quarter" idx="12"/>
          </p:nvPr>
        </p:nvSpPr>
        <p:spPr/>
        <p:txBody>
          <a:bodyPr/>
          <a:lstStyle/>
          <a:p>
            <a:fld id="{B67489B7-DE73-45F3-BF97-BF2015823A8A}" type="slidenum">
              <a:rPr lang="en-US" smtClean="0"/>
              <a:t>‹#›</a:t>
            </a:fld>
            <a:endParaRPr lang="en-US"/>
          </a:p>
        </p:txBody>
      </p:sp>
    </p:spTree>
    <p:extLst>
      <p:ext uri="{BB962C8B-B14F-4D97-AF65-F5344CB8AC3E}">
        <p14:creationId xmlns:p14="http://schemas.microsoft.com/office/powerpoint/2010/main" val="3430924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CB157-9DD4-4EC8-B372-4A6608F5AB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AB22BD-68C1-4924-95BB-4B81BB3830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7E0599D-F2DD-45C7-A124-A4069588BE1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191281-ED15-4272-9726-F0147F527F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D9C5BB2-AC53-4EA8-A698-ED7A6535A0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9EC76DC-06A4-435F-B212-E5AF017BF97A}"/>
              </a:ext>
            </a:extLst>
          </p:cNvPr>
          <p:cNvSpPr>
            <a:spLocks noGrp="1"/>
          </p:cNvSpPr>
          <p:nvPr>
            <p:ph type="dt" sz="half" idx="10"/>
          </p:nvPr>
        </p:nvSpPr>
        <p:spPr/>
        <p:txBody>
          <a:bodyPr/>
          <a:lstStyle/>
          <a:p>
            <a:fld id="{30387EC3-B851-4E78-88F9-5E057349B481}" type="datetimeFigureOut">
              <a:rPr lang="en-US" smtClean="0"/>
              <a:t>2/24/2023</a:t>
            </a:fld>
            <a:endParaRPr lang="en-US"/>
          </a:p>
        </p:txBody>
      </p:sp>
      <p:sp>
        <p:nvSpPr>
          <p:cNvPr id="8" name="Footer Placeholder 7">
            <a:extLst>
              <a:ext uri="{FF2B5EF4-FFF2-40B4-BE49-F238E27FC236}">
                <a16:creationId xmlns:a16="http://schemas.microsoft.com/office/drawing/2014/main" id="{E67B49F1-6E15-4D72-93CA-63AFA8269A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C5ED48-80BC-4DF6-BE0F-98350CD09B37}"/>
              </a:ext>
            </a:extLst>
          </p:cNvPr>
          <p:cNvSpPr>
            <a:spLocks noGrp="1"/>
          </p:cNvSpPr>
          <p:nvPr>
            <p:ph type="sldNum" sz="quarter" idx="12"/>
          </p:nvPr>
        </p:nvSpPr>
        <p:spPr/>
        <p:txBody>
          <a:bodyPr/>
          <a:lstStyle/>
          <a:p>
            <a:fld id="{B67489B7-DE73-45F3-BF97-BF2015823A8A}" type="slidenum">
              <a:rPr lang="en-US" smtClean="0"/>
              <a:t>‹#›</a:t>
            </a:fld>
            <a:endParaRPr lang="en-US"/>
          </a:p>
        </p:txBody>
      </p:sp>
    </p:spTree>
    <p:extLst>
      <p:ext uri="{BB962C8B-B14F-4D97-AF65-F5344CB8AC3E}">
        <p14:creationId xmlns:p14="http://schemas.microsoft.com/office/powerpoint/2010/main" val="747776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9F039-8EF8-4985-9445-8DBD0351C9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16B5BA5-9783-4013-B967-9145BDFCA344}"/>
              </a:ext>
            </a:extLst>
          </p:cNvPr>
          <p:cNvSpPr>
            <a:spLocks noGrp="1"/>
          </p:cNvSpPr>
          <p:nvPr>
            <p:ph type="dt" sz="half" idx="10"/>
          </p:nvPr>
        </p:nvSpPr>
        <p:spPr/>
        <p:txBody>
          <a:bodyPr/>
          <a:lstStyle/>
          <a:p>
            <a:fld id="{30387EC3-B851-4E78-88F9-5E057349B481}" type="datetimeFigureOut">
              <a:rPr lang="en-US" smtClean="0"/>
              <a:t>2/24/2023</a:t>
            </a:fld>
            <a:endParaRPr lang="en-US"/>
          </a:p>
        </p:txBody>
      </p:sp>
      <p:sp>
        <p:nvSpPr>
          <p:cNvPr id="4" name="Footer Placeholder 3">
            <a:extLst>
              <a:ext uri="{FF2B5EF4-FFF2-40B4-BE49-F238E27FC236}">
                <a16:creationId xmlns:a16="http://schemas.microsoft.com/office/drawing/2014/main" id="{798ADD01-3871-44F7-9603-F65139C46A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21D955-0135-4F43-AB7C-732D0DE9B0C1}"/>
              </a:ext>
            </a:extLst>
          </p:cNvPr>
          <p:cNvSpPr>
            <a:spLocks noGrp="1"/>
          </p:cNvSpPr>
          <p:nvPr>
            <p:ph type="sldNum" sz="quarter" idx="12"/>
          </p:nvPr>
        </p:nvSpPr>
        <p:spPr/>
        <p:txBody>
          <a:bodyPr/>
          <a:lstStyle/>
          <a:p>
            <a:fld id="{B67489B7-DE73-45F3-BF97-BF2015823A8A}" type="slidenum">
              <a:rPr lang="en-US" smtClean="0"/>
              <a:t>‹#›</a:t>
            </a:fld>
            <a:endParaRPr lang="en-US"/>
          </a:p>
        </p:txBody>
      </p:sp>
    </p:spTree>
    <p:extLst>
      <p:ext uri="{BB962C8B-B14F-4D97-AF65-F5344CB8AC3E}">
        <p14:creationId xmlns:p14="http://schemas.microsoft.com/office/powerpoint/2010/main" val="425490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77CB2D-8BE9-470D-A7DF-2DAF6688FC12}"/>
              </a:ext>
            </a:extLst>
          </p:cNvPr>
          <p:cNvSpPr>
            <a:spLocks noGrp="1"/>
          </p:cNvSpPr>
          <p:nvPr>
            <p:ph type="dt" sz="half" idx="10"/>
          </p:nvPr>
        </p:nvSpPr>
        <p:spPr/>
        <p:txBody>
          <a:bodyPr/>
          <a:lstStyle/>
          <a:p>
            <a:fld id="{30387EC3-B851-4E78-88F9-5E057349B481}" type="datetimeFigureOut">
              <a:rPr lang="en-US" smtClean="0"/>
              <a:t>2/24/2023</a:t>
            </a:fld>
            <a:endParaRPr lang="en-US"/>
          </a:p>
        </p:txBody>
      </p:sp>
      <p:sp>
        <p:nvSpPr>
          <p:cNvPr id="3" name="Footer Placeholder 2">
            <a:extLst>
              <a:ext uri="{FF2B5EF4-FFF2-40B4-BE49-F238E27FC236}">
                <a16:creationId xmlns:a16="http://schemas.microsoft.com/office/drawing/2014/main" id="{FB156A46-A100-4DDD-93CC-4D8CBDD1DC4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2E7896A-7027-4CFE-B116-D195F7110BEE}"/>
              </a:ext>
            </a:extLst>
          </p:cNvPr>
          <p:cNvSpPr>
            <a:spLocks noGrp="1"/>
          </p:cNvSpPr>
          <p:nvPr>
            <p:ph type="sldNum" sz="quarter" idx="12"/>
          </p:nvPr>
        </p:nvSpPr>
        <p:spPr/>
        <p:txBody>
          <a:bodyPr/>
          <a:lstStyle/>
          <a:p>
            <a:fld id="{B67489B7-DE73-45F3-BF97-BF2015823A8A}" type="slidenum">
              <a:rPr lang="en-US" smtClean="0"/>
              <a:t>‹#›</a:t>
            </a:fld>
            <a:endParaRPr lang="en-US"/>
          </a:p>
        </p:txBody>
      </p:sp>
    </p:spTree>
    <p:extLst>
      <p:ext uri="{BB962C8B-B14F-4D97-AF65-F5344CB8AC3E}">
        <p14:creationId xmlns:p14="http://schemas.microsoft.com/office/powerpoint/2010/main" val="8057781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9AF36-79E5-4FB6-90F1-8278CBDD1B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B020F25-985E-46EB-A336-322041DA16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EC625A7-2465-430A-892F-88CBAB57E4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E7D6685-1B5C-40D0-AD46-90D1E738C676}"/>
              </a:ext>
            </a:extLst>
          </p:cNvPr>
          <p:cNvSpPr>
            <a:spLocks noGrp="1"/>
          </p:cNvSpPr>
          <p:nvPr>
            <p:ph type="dt" sz="half" idx="10"/>
          </p:nvPr>
        </p:nvSpPr>
        <p:spPr/>
        <p:txBody>
          <a:bodyPr/>
          <a:lstStyle/>
          <a:p>
            <a:fld id="{30387EC3-B851-4E78-88F9-5E057349B481}" type="datetimeFigureOut">
              <a:rPr lang="en-US" smtClean="0"/>
              <a:t>2/24/2023</a:t>
            </a:fld>
            <a:endParaRPr lang="en-US"/>
          </a:p>
        </p:txBody>
      </p:sp>
      <p:sp>
        <p:nvSpPr>
          <p:cNvPr id="6" name="Footer Placeholder 5">
            <a:extLst>
              <a:ext uri="{FF2B5EF4-FFF2-40B4-BE49-F238E27FC236}">
                <a16:creationId xmlns:a16="http://schemas.microsoft.com/office/drawing/2014/main" id="{15FFCC9D-7195-4796-A82D-D07FAA5745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C83F5E-399A-46F3-BB7F-904FE6C22D4E}"/>
              </a:ext>
            </a:extLst>
          </p:cNvPr>
          <p:cNvSpPr>
            <a:spLocks noGrp="1"/>
          </p:cNvSpPr>
          <p:nvPr>
            <p:ph type="sldNum" sz="quarter" idx="12"/>
          </p:nvPr>
        </p:nvSpPr>
        <p:spPr/>
        <p:txBody>
          <a:bodyPr/>
          <a:lstStyle/>
          <a:p>
            <a:fld id="{B67489B7-DE73-45F3-BF97-BF2015823A8A}" type="slidenum">
              <a:rPr lang="en-US" smtClean="0"/>
              <a:t>‹#›</a:t>
            </a:fld>
            <a:endParaRPr lang="en-US"/>
          </a:p>
        </p:txBody>
      </p:sp>
    </p:spTree>
    <p:extLst>
      <p:ext uri="{BB962C8B-B14F-4D97-AF65-F5344CB8AC3E}">
        <p14:creationId xmlns:p14="http://schemas.microsoft.com/office/powerpoint/2010/main" val="3346307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845D5-7A93-49A2-A495-136A7F23E8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4F501D-4FD0-43E8-B7A3-DA5C5C8276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46A71E5-54EC-4B38-8910-7252C9C2B2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44746A2-A9BE-4496-B2B7-708BCA9C6FB0}"/>
              </a:ext>
            </a:extLst>
          </p:cNvPr>
          <p:cNvSpPr>
            <a:spLocks noGrp="1"/>
          </p:cNvSpPr>
          <p:nvPr>
            <p:ph type="dt" sz="half" idx="10"/>
          </p:nvPr>
        </p:nvSpPr>
        <p:spPr/>
        <p:txBody>
          <a:bodyPr/>
          <a:lstStyle/>
          <a:p>
            <a:fld id="{30387EC3-B851-4E78-88F9-5E057349B481}" type="datetimeFigureOut">
              <a:rPr lang="en-US" smtClean="0"/>
              <a:t>2/24/2023</a:t>
            </a:fld>
            <a:endParaRPr lang="en-US"/>
          </a:p>
        </p:txBody>
      </p:sp>
      <p:sp>
        <p:nvSpPr>
          <p:cNvPr id="6" name="Footer Placeholder 5">
            <a:extLst>
              <a:ext uri="{FF2B5EF4-FFF2-40B4-BE49-F238E27FC236}">
                <a16:creationId xmlns:a16="http://schemas.microsoft.com/office/drawing/2014/main" id="{4BA5FD73-DCCD-4733-A241-0151306D80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0A9551-A3B1-4EC4-9014-6E7F449902CC}"/>
              </a:ext>
            </a:extLst>
          </p:cNvPr>
          <p:cNvSpPr>
            <a:spLocks noGrp="1"/>
          </p:cNvSpPr>
          <p:nvPr>
            <p:ph type="sldNum" sz="quarter" idx="12"/>
          </p:nvPr>
        </p:nvSpPr>
        <p:spPr/>
        <p:txBody>
          <a:bodyPr/>
          <a:lstStyle/>
          <a:p>
            <a:fld id="{B67489B7-DE73-45F3-BF97-BF2015823A8A}" type="slidenum">
              <a:rPr lang="en-US" smtClean="0"/>
              <a:t>‹#›</a:t>
            </a:fld>
            <a:endParaRPr lang="en-US"/>
          </a:p>
        </p:txBody>
      </p:sp>
    </p:spTree>
    <p:extLst>
      <p:ext uri="{BB962C8B-B14F-4D97-AF65-F5344CB8AC3E}">
        <p14:creationId xmlns:p14="http://schemas.microsoft.com/office/powerpoint/2010/main" val="155400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332F6B-F8DF-424A-AEB3-FF11D70552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5EA548-58CA-41E3-B168-112AAB8DFF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BAF033-8769-4E47-A46C-1DE22DDAEC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87EC3-B851-4E78-88F9-5E057349B481}" type="datetimeFigureOut">
              <a:rPr lang="en-US" smtClean="0"/>
              <a:t>2/24/2023</a:t>
            </a:fld>
            <a:endParaRPr lang="en-US"/>
          </a:p>
        </p:txBody>
      </p:sp>
      <p:sp>
        <p:nvSpPr>
          <p:cNvPr id="5" name="Footer Placeholder 4">
            <a:extLst>
              <a:ext uri="{FF2B5EF4-FFF2-40B4-BE49-F238E27FC236}">
                <a16:creationId xmlns:a16="http://schemas.microsoft.com/office/drawing/2014/main" id="{7693211C-3522-4136-A60B-29F86337F3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E5FC666-F6BB-4945-9665-43FF9E5963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7489B7-DE73-45F3-BF97-BF2015823A8A}" type="slidenum">
              <a:rPr lang="en-US" smtClean="0"/>
              <a:t>‹#›</a:t>
            </a:fld>
            <a:endParaRPr lang="en-US"/>
          </a:p>
        </p:txBody>
      </p:sp>
    </p:spTree>
    <p:extLst>
      <p:ext uri="{BB962C8B-B14F-4D97-AF65-F5344CB8AC3E}">
        <p14:creationId xmlns:p14="http://schemas.microsoft.com/office/powerpoint/2010/main" val="2724671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jpg"/></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7E4A4-5320-FBA3-050D-88E0BBA176D0}"/>
              </a:ext>
            </a:extLst>
          </p:cNvPr>
          <p:cNvSpPr>
            <a:spLocks noGrp="1"/>
          </p:cNvSpPr>
          <p:nvPr>
            <p:ph type="ctrTitle"/>
          </p:nvPr>
        </p:nvSpPr>
        <p:spPr>
          <a:xfrm>
            <a:off x="2095602" y="4161697"/>
            <a:ext cx="7766936" cy="1876695"/>
          </a:xfrm>
        </p:spPr>
        <p:txBody>
          <a:bodyPr>
            <a:normAutofit/>
          </a:bodyPr>
          <a:lstStyle/>
          <a:p>
            <a:r>
              <a:rPr lang="en-US" sz="8000" dirty="0">
                <a:solidFill>
                  <a:srgbClr val="008080"/>
                </a:solidFill>
                <a:latin typeface="Haettenschweiler" panose="020B0706040902060204" pitchFamily="34" charset="0"/>
              </a:rPr>
              <a:t>Data Chargers</a:t>
            </a:r>
            <a:br>
              <a:rPr lang="en-US" sz="8000" dirty="0">
                <a:solidFill>
                  <a:srgbClr val="008080"/>
                </a:solidFill>
                <a:latin typeface="Haettenschweiler" panose="020B0706040902060204" pitchFamily="34" charset="0"/>
              </a:rPr>
            </a:br>
            <a:r>
              <a:rPr lang="en-US" sz="4000" dirty="0">
                <a:solidFill>
                  <a:srgbClr val="008080"/>
                </a:solidFill>
                <a:latin typeface="Haettenschweiler" panose="020B0706040902060204" pitchFamily="34" charset="0"/>
              </a:rPr>
              <a:t>Graduate Team 16</a:t>
            </a:r>
            <a:endParaRPr lang="en-IN" sz="4000" dirty="0">
              <a:solidFill>
                <a:srgbClr val="008080"/>
              </a:solidFill>
              <a:latin typeface="Haettenschweiler" panose="020B0706040902060204" pitchFamily="34" charset="0"/>
            </a:endParaRPr>
          </a:p>
        </p:txBody>
      </p:sp>
      <p:sp>
        <p:nvSpPr>
          <p:cNvPr id="3" name="Subtitle 2">
            <a:extLst>
              <a:ext uri="{FF2B5EF4-FFF2-40B4-BE49-F238E27FC236}">
                <a16:creationId xmlns:a16="http://schemas.microsoft.com/office/drawing/2014/main" id="{828636C2-9839-3641-2C82-0DD4B7883BA6}"/>
              </a:ext>
            </a:extLst>
          </p:cNvPr>
          <p:cNvSpPr>
            <a:spLocks noGrp="1"/>
          </p:cNvSpPr>
          <p:nvPr>
            <p:ph type="subTitle" idx="1"/>
          </p:nvPr>
        </p:nvSpPr>
        <p:spPr>
          <a:xfrm>
            <a:off x="3232763" y="6004864"/>
            <a:ext cx="5648821" cy="471029"/>
          </a:xfrm>
        </p:spPr>
        <p:txBody>
          <a:bodyPr>
            <a:normAutofit fontScale="92500"/>
          </a:bodyPr>
          <a:lstStyle/>
          <a:p>
            <a:pPr algn="l"/>
            <a:r>
              <a:rPr lang="en-US" dirty="0">
                <a:solidFill>
                  <a:srgbClr val="B62E85"/>
                </a:solidFill>
                <a:latin typeface="Bahnschrift SemiCondensed" panose="020B0502040204020203" pitchFamily="34" charset="0"/>
              </a:rPr>
              <a:t>Venkatachalam | Vinay Kumar | Akash | Solomon</a:t>
            </a:r>
            <a:endParaRPr lang="en-IN" dirty="0">
              <a:solidFill>
                <a:srgbClr val="B62E85"/>
              </a:solidFill>
              <a:latin typeface="Bahnschrift SemiCondensed" panose="020B0502040204020203" pitchFamily="34" charset="0"/>
            </a:endParaRPr>
          </a:p>
        </p:txBody>
      </p:sp>
      <p:sp>
        <p:nvSpPr>
          <p:cNvPr id="4" name="TextBox 3">
            <a:extLst>
              <a:ext uri="{FF2B5EF4-FFF2-40B4-BE49-F238E27FC236}">
                <a16:creationId xmlns:a16="http://schemas.microsoft.com/office/drawing/2014/main" id="{A253C734-F4CC-BBBF-BF3C-5B49BBE5F506}"/>
              </a:ext>
            </a:extLst>
          </p:cNvPr>
          <p:cNvSpPr txBox="1"/>
          <p:nvPr/>
        </p:nvSpPr>
        <p:spPr>
          <a:xfrm>
            <a:off x="0" y="6442364"/>
            <a:ext cx="3906982" cy="369332"/>
          </a:xfrm>
          <a:prstGeom prst="rect">
            <a:avLst/>
          </a:prstGeom>
          <a:noFill/>
        </p:spPr>
        <p:txBody>
          <a:bodyPr wrap="square" rtlCol="0">
            <a:spAutoFit/>
          </a:bodyPr>
          <a:lstStyle/>
          <a:p>
            <a:r>
              <a:rPr lang="en-US" dirty="0">
                <a:solidFill>
                  <a:schemeClr val="bg2">
                    <a:lumMod val="90000"/>
                  </a:schemeClr>
                </a:solidFill>
              </a:rPr>
              <a:t>Game Day Analytics Challenge 2023</a:t>
            </a:r>
            <a:endParaRPr lang="en-IN" dirty="0">
              <a:solidFill>
                <a:schemeClr val="bg2">
                  <a:lumMod val="90000"/>
                </a:schemeClr>
              </a:solidFill>
            </a:endParaRPr>
          </a:p>
        </p:txBody>
      </p:sp>
      <p:pic>
        <p:nvPicPr>
          <p:cNvPr id="6" name="Picture 5" descr="Logo, company name&#10;&#10;Description automatically generated">
            <a:extLst>
              <a:ext uri="{FF2B5EF4-FFF2-40B4-BE49-F238E27FC236}">
                <a16:creationId xmlns:a16="http://schemas.microsoft.com/office/drawing/2014/main" id="{BD7E3685-E355-237B-D41F-56F5D495B5E5}"/>
              </a:ext>
            </a:extLst>
          </p:cNvPr>
          <p:cNvPicPr>
            <a:picLocks noChangeAspect="1"/>
          </p:cNvPicPr>
          <p:nvPr/>
        </p:nvPicPr>
        <p:blipFill rotWithShape="1">
          <a:blip r:embed="rId2"/>
          <a:srcRect t="11630" b="11568"/>
          <a:stretch/>
        </p:blipFill>
        <p:spPr>
          <a:xfrm>
            <a:off x="4291217" y="2058880"/>
            <a:ext cx="3067050" cy="2355554"/>
          </a:xfrm>
          <a:prstGeom prst="rect">
            <a:avLst/>
          </a:prstGeom>
        </p:spPr>
      </p:pic>
      <p:pic>
        <p:nvPicPr>
          <p:cNvPr id="8" name="Picture 7" descr="Logo&#10;&#10;Description automatically generated with low confidence">
            <a:extLst>
              <a:ext uri="{FF2B5EF4-FFF2-40B4-BE49-F238E27FC236}">
                <a16:creationId xmlns:a16="http://schemas.microsoft.com/office/drawing/2014/main" id="{AE283117-2A52-F89B-7223-0E55ABB79DEB}"/>
              </a:ext>
            </a:extLst>
          </p:cNvPr>
          <p:cNvPicPr>
            <a:picLocks noChangeAspect="1"/>
          </p:cNvPicPr>
          <p:nvPr/>
        </p:nvPicPr>
        <p:blipFill rotWithShape="1">
          <a:blip r:embed="rId3"/>
          <a:srcRect t="13935" b="14217"/>
          <a:stretch/>
        </p:blipFill>
        <p:spPr>
          <a:xfrm>
            <a:off x="4666939" y="-62893"/>
            <a:ext cx="2457799" cy="2104395"/>
          </a:xfrm>
          <a:prstGeom prst="rect">
            <a:avLst/>
          </a:prstGeom>
        </p:spPr>
      </p:pic>
      <p:pic>
        <p:nvPicPr>
          <p:cNvPr id="12" name="Picture 11" descr="Logo&#10;&#10;Description automatically generated">
            <a:extLst>
              <a:ext uri="{FF2B5EF4-FFF2-40B4-BE49-F238E27FC236}">
                <a16:creationId xmlns:a16="http://schemas.microsoft.com/office/drawing/2014/main" id="{738A3BB1-5ADE-9282-DF56-C12B2BF0C6B2}"/>
              </a:ext>
            </a:extLst>
          </p:cNvPr>
          <p:cNvPicPr>
            <a:picLocks noChangeAspect="1"/>
          </p:cNvPicPr>
          <p:nvPr/>
        </p:nvPicPr>
        <p:blipFill>
          <a:blip r:embed="rId4"/>
          <a:stretch>
            <a:fillRect/>
          </a:stretch>
        </p:blipFill>
        <p:spPr>
          <a:xfrm>
            <a:off x="7591795" y="0"/>
            <a:ext cx="2143125" cy="2143125"/>
          </a:xfrm>
          <a:prstGeom prst="rect">
            <a:avLst/>
          </a:prstGeom>
        </p:spPr>
      </p:pic>
      <p:pic>
        <p:nvPicPr>
          <p:cNvPr id="14" name="Picture 13" descr="Logo&#10;&#10;Description automatically generated">
            <a:extLst>
              <a:ext uri="{FF2B5EF4-FFF2-40B4-BE49-F238E27FC236}">
                <a16:creationId xmlns:a16="http://schemas.microsoft.com/office/drawing/2014/main" id="{01B7B4AA-2753-4F65-87ED-20B46CF22277}"/>
              </a:ext>
            </a:extLst>
          </p:cNvPr>
          <p:cNvPicPr>
            <a:picLocks noChangeAspect="1"/>
          </p:cNvPicPr>
          <p:nvPr/>
        </p:nvPicPr>
        <p:blipFill>
          <a:blip r:embed="rId5"/>
          <a:stretch>
            <a:fillRect/>
          </a:stretch>
        </p:blipFill>
        <p:spPr>
          <a:xfrm>
            <a:off x="2095602" y="520106"/>
            <a:ext cx="2457203" cy="1376034"/>
          </a:xfrm>
          <a:prstGeom prst="rect">
            <a:avLst/>
          </a:prstGeom>
        </p:spPr>
      </p:pic>
    </p:spTree>
    <p:extLst>
      <p:ext uri="{BB962C8B-B14F-4D97-AF65-F5344CB8AC3E}">
        <p14:creationId xmlns:p14="http://schemas.microsoft.com/office/powerpoint/2010/main" val="20591533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B9C4255-3699-6725-8D2B-FE5A8268B4C7}"/>
              </a:ext>
            </a:extLst>
          </p:cNvPr>
          <p:cNvPicPr>
            <a:picLocks noChangeAspect="1"/>
          </p:cNvPicPr>
          <p:nvPr/>
        </p:nvPicPr>
        <p:blipFill>
          <a:blip r:embed="rId2"/>
          <a:stretch>
            <a:fillRect/>
          </a:stretch>
        </p:blipFill>
        <p:spPr>
          <a:xfrm>
            <a:off x="449856" y="933230"/>
            <a:ext cx="8804979" cy="4684699"/>
          </a:xfrm>
          <a:prstGeom prst="rect">
            <a:avLst/>
          </a:prstGeom>
        </p:spPr>
      </p:pic>
      <p:sp>
        <p:nvSpPr>
          <p:cNvPr id="8" name="TextBox 7">
            <a:extLst>
              <a:ext uri="{FF2B5EF4-FFF2-40B4-BE49-F238E27FC236}">
                <a16:creationId xmlns:a16="http://schemas.microsoft.com/office/drawing/2014/main" id="{893ACA13-AD50-35F5-FFF2-C474E5D5F573}"/>
              </a:ext>
            </a:extLst>
          </p:cNvPr>
          <p:cNvSpPr txBox="1"/>
          <p:nvPr/>
        </p:nvSpPr>
        <p:spPr>
          <a:xfrm>
            <a:off x="803563" y="263236"/>
            <a:ext cx="6254185" cy="584775"/>
          </a:xfrm>
          <a:prstGeom prst="rect">
            <a:avLst/>
          </a:prstGeom>
          <a:noFill/>
        </p:spPr>
        <p:txBody>
          <a:bodyPr wrap="square" rtlCol="0">
            <a:spAutoFit/>
          </a:bodyPr>
          <a:lstStyle/>
          <a:p>
            <a:r>
              <a:rPr lang="en-US" sz="3200" b="1" dirty="0"/>
              <a:t>Brand Ad Name Vs Count of Tweets</a:t>
            </a:r>
            <a:endParaRPr lang="en-IN" sz="3200" b="1" dirty="0"/>
          </a:p>
        </p:txBody>
      </p:sp>
      <p:sp>
        <p:nvSpPr>
          <p:cNvPr id="4" name="TextBox 3">
            <a:extLst>
              <a:ext uri="{FF2B5EF4-FFF2-40B4-BE49-F238E27FC236}">
                <a16:creationId xmlns:a16="http://schemas.microsoft.com/office/drawing/2014/main" id="{54F9EA4E-0DDF-464B-A1B8-649D1FF246AE}"/>
              </a:ext>
            </a:extLst>
          </p:cNvPr>
          <p:cNvSpPr txBox="1"/>
          <p:nvPr/>
        </p:nvSpPr>
        <p:spPr>
          <a:xfrm>
            <a:off x="8566951" y="1106179"/>
            <a:ext cx="3089430" cy="1938992"/>
          </a:xfrm>
          <a:prstGeom prst="rect">
            <a:avLst/>
          </a:prstGeom>
          <a:noFill/>
        </p:spPr>
        <p:txBody>
          <a:bodyPr wrap="square" rtlCol="0">
            <a:spAutoFit/>
          </a:bodyPr>
          <a:lstStyle/>
          <a:p>
            <a:r>
              <a:rPr lang="en-US" sz="2400" b="1" dirty="0">
                <a:solidFill>
                  <a:schemeClr val="accent2">
                    <a:lumMod val="75000"/>
                  </a:schemeClr>
                </a:solidFill>
              </a:rPr>
              <a:t>The commercial that broke the Twitter: "The Flash" by Warner Bros takes the top spot.</a:t>
            </a:r>
          </a:p>
        </p:txBody>
      </p:sp>
    </p:spTree>
    <p:extLst>
      <p:ext uri="{BB962C8B-B14F-4D97-AF65-F5344CB8AC3E}">
        <p14:creationId xmlns:p14="http://schemas.microsoft.com/office/powerpoint/2010/main" val="1911408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lide2" descr="impressions">
            <a:extLst>
              <a:ext uri="{FF2B5EF4-FFF2-40B4-BE49-F238E27FC236}">
                <a16:creationId xmlns:a16="http://schemas.microsoft.com/office/drawing/2014/main" id="{641FF283-C69E-48A2-B24C-ED59B3F51B27}"/>
              </a:ext>
            </a:extLst>
          </p:cNvPr>
          <p:cNvPicPr>
            <a:picLocks noChangeAspect="1"/>
          </p:cNvPicPr>
          <p:nvPr/>
        </p:nvPicPr>
        <p:blipFill rotWithShape="1">
          <a:blip r:embed="rId2">
            <a:extLst>
              <a:ext uri="{28A0092B-C50C-407E-A947-70E740481C1C}">
                <a14:useLocalDpi xmlns:a14="http://schemas.microsoft.com/office/drawing/2010/main" val="0"/>
              </a:ext>
            </a:extLst>
          </a:blip>
          <a:srcRect b="16764"/>
          <a:stretch/>
        </p:blipFill>
        <p:spPr>
          <a:xfrm>
            <a:off x="390618" y="1189607"/>
            <a:ext cx="2999502" cy="514904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slide3" descr="likes">
            <a:extLst>
              <a:ext uri="{FF2B5EF4-FFF2-40B4-BE49-F238E27FC236}">
                <a16:creationId xmlns:a16="http://schemas.microsoft.com/office/drawing/2014/main" id="{348C6940-22B7-434C-848D-878EE086A7CC}"/>
              </a:ext>
            </a:extLst>
          </p:cNvPr>
          <p:cNvPicPr>
            <a:picLocks noChangeAspect="1"/>
          </p:cNvPicPr>
          <p:nvPr/>
        </p:nvPicPr>
        <p:blipFill rotWithShape="1">
          <a:blip r:embed="rId3">
            <a:extLst>
              <a:ext uri="{28A0092B-C50C-407E-A947-70E740481C1C}">
                <a14:useLocalDpi xmlns:a14="http://schemas.microsoft.com/office/drawing/2010/main" val="0"/>
              </a:ext>
            </a:extLst>
          </a:blip>
          <a:srcRect b="15599"/>
          <a:stretch/>
        </p:blipFill>
        <p:spPr>
          <a:xfrm>
            <a:off x="4343631" y="1287261"/>
            <a:ext cx="2999501" cy="505139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slide4" descr="retweets">
            <a:extLst>
              <a:ext uri="{FF2B5EF4-FFF2-40B4-BE49-F238E27FC236}">
                <a16:creationId xmlns:a16="http://schemas.microsoft.com/office/drawing/2014/main" id="{A9D99A46-2F1D-4D21-BD9E-8AD2A114EE3E}"/>
              </a:ext>
            </a:extLst>
          </p:cNvPr>
          <p:cNvPicPr>
            <a:picLocks noChangeAspect="1"/>
          </p:cNvPicPr>
          <p:nvPr/>
        </p:nvPicPr>
        <p:blipFill rotWithShape="1">
          <a:blip r:embed="rId4">
            <a:extLst>
              <a:ext uri="{28A0092B-C50C-407E-A947-70E740481C1C}">
                <a14:useLocalDpi xmlns:a14="http://schemas.microsoft.com/office/drawing/2010/main" val="0"/>
              </a:ext>
            </a:extLst>
          </a:blip>
          <a:srcRect b="9385"/>
          <a:stretch/>
        </p:blipFill>
        <p:spPr>
          <a:xfrm>
            <a:off x="8195240" y="1263385"/>
            <a:ext cx="3000019" cy="507527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extBox 6">
            <a:extLst>
              <a:ext uri="{FF2B5EF4-FFF2-40B4-BE49-F238E27FC236}">
                <a16:creationId xmlns:a16="http://schemas.microsoft.com/office/drawing/2014/main" id="{5CD99EDF-5E7D-4127-9FFF-D82163F84516}"/>
              </a:ext>
            </a:extLst>
          </p:cNvPr>
          <p:cNvSpPr txBox="1"/>
          <p:nvPr/>
        </p:nvSpPr>
        <p:spPr>
          <a:xfrm>
            <a:off x="230821" y="226956"/>
            <a:ext cx="9055222" cy="584775"/>
          </a:xfrm>
          <a:prstGeom prst="rect">
            <a:avLst/>
          </a:prstGeom>
          <a:noFill/>
        </p:spPr>
        <p:txBody>
          <a:bodyPr wrap="square" rtlCol="0">
            <a:spAutoFit/>
          </a:bodyPr>
          <a:lstStyle/>
          <a:p>
            <a:r>
              <a:rPr lang="en-US" sz="3200" b="1" dirty="0"/>
              <a:t>Tweet Impressions, Likes and Retweets</a:t>
            </a:r>
          </a:p>
        </p:txBody>
      </p:sp>
    </p:spTree>
    <p:extLst>
      <p:ext uri="{BB962C8B-B14F-4D97-AF65-F5344CB8AC3E}">
        <p14:creationId xmlns:p14="http://schemas.microsoft.com/office/powerpoint/2010/main" val="388646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lide2" descr="Cost">
            <a:extLst>
              <a:ext uri="{FF2B5EF4-FFF2-40B4-BE49-F238E27FC236}">
                <a16:creationId xmlns:a16="http://schemas.microsoft.com/office/drawing/2014/main" id="{EEA5C3AE-811E-4803-B5A5-F0681581D6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227" y="810033"/>
            <a:ext cx="8451542" cy="5828957"/>
          </a:xfrm>
          <a:prstGeom prst="rect">
            <a:avLst/>
          </a:prstGeom>
        </p:spPr>
      </p:pic>
      <p:sp>
        <p:nvSpPr>
          <p:cNvPr id="5" name="Rectangle 4">
            <a:extLst>
              <a:ext uri="{FF2B5EF4-FFF2-40B4-BE49-F238E27FC236}">
                <a16:creationId xmlns:a16="http://schemas.microsoft.com/office/drawing/2014/main" id="{3FB190C0-7C7A-4060-9B50-06DF9640B42A}"/>
              </a:ext>
            </a:extLst>
          </p:cNvPr>
          <p:cNvSpPr/>
          <p:nvPr/>
        </p:nvSpPr>
        <p:spPr>
          <a:xfrm>
            <a:off x="8451543" y="4526262"/>
            <a:ext cx="3796684" cy="1938992"/>
          </a:xfrm>
          <a:prstGeom prst="rect">
            <a:avLst/>
          </a:prstGeom>
        </p:spPr>
        <p:txBody>
          <a:bodyPr wrap="square">
            <a:spAutoFit/>
          </a:bodyPr>
          <a:lstStyle/>
          <a:p>
            <a:r>
              <a:rPr lang="en-US" sz="2400" dirty="0"/>
              <a:t>Best Bang for the Buck: Marvel’s Guardians of Galaxy with $60 per tweet.</a:t>
            </a:r>
          </a:p>
          <a:p>
            <a:r>
              <a:rPr lang="en-US" sz="2400" b="1" dirty="0">
                <a:solidFill>
                  <a:schemeClr val="accent2">
                    <a:lumMod val="75000"/>
                  </a:schemeClr>
                </a:solidFill>
              </a:rPr>
              <a:t>Return on Investment is “ Grooooooot !!”</a:t>
            </a:r>
          </a:p>
        </p:txBody>
      </p:sp>
      <p:pic>
        <p:nvPicPr>
          <p:cNvPr id="2052" name="Picture 4" descr="Groot (Marvel Cinematic Universe) | Heroes Wiki | Fandom">
            <a:extLst>
              <a:ext uri="{FF2B5EF4-FFF2-40B4-BE49-F238E27FC236}">
                <a16:creationId xmlns:a16="http://schemas.microsoft.com/office/drawing/2014/main" id="{BEDB9DE8-50E4-4EC4-AEA0-77C4C96639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5446" y="-121198"/>
            <a:ext cx="2550869" cy="430123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226E9CE-B92B-485C-8EDA-E7FCF276C5D7}"/>
              </a:ext>
            </a:extLst>
          </p:cNvPr>
          <p:cNvSpPr/>
          <p:nvPr/>
        </p:nvSpPr>
        <p:spPr>
          <a:xfrm>
            <a:off x="217757" y="136491"/>
            <a:ext cx="1368901" cy="369332"/>
          </a:xfrm>
          <a:prstGeom prst="rect">
            <a:avLst/>
          </a:prstGeom>
        </p:spPr>
        <p:txBody>
          <a:bodyPr wrap="none">
            <a:spAutoFit/>
          </a:bodyPr>
          <a:lstStyle/>
          <a:p>
            <a:r>
              <a:rPr lang="en-US" b="1" dirty="0"/>
              <a:t>Key Insights </a:t>
            </a:r>
          </a:p>
        </p:txBody>
      </p:sp>
      <p:sp>
        <p:nvSpPr>
          <p:cNvPr id="6" name="Rectangle 5">
            <a:extLst>
              <a:ext uri="{FF2B5EF4-FFF2-40B4-BE49-F238E27FC236}">
                <a16:creationId xmlns:a16="http://schemas.microsoft.com/office/drawing/2014/main" id="{6ED889F5-119F-4800-B389-9AB0763CFDC3}"/>
              </a:ext>
            </a:extLst>
          </p:cNvPr>
          <p:cNvSpPr/>
          <p:nvPr/>
        </p:nvSpPr>
        <p:spPr>
          <a:xfrm>
            <a:off x="2549477" y="321157"/>
            <a:ext cx="5473293" cy="584775"/>
          </a:xfrm>
          <a:prstGeom prst="rect">
            <a:avLst/>
          </a:prstGeom>
        </p:spPr>
        <p:txBody>
          <a:bodyPr wrap="none">
            <a:spAutoFit/>
          </a:bodyPr>
          <a:lstStyle/>
          <a:p>
            <a:r>
              <a:rPr lang="en-US" sz="3200" b="1" dirty="0"/>
              <a:t>$Cost per Tweet Brand Ad wise</a:t>
            </a:r>
          </a:p>
        </p:txBody>
      </p:sp>
    </p:spTree>
    <p:extLst>
      <p:ext uri="{BB962C8B-B14F-4D97-AF65-F5344CB8AC3E}">
        <p14:creationId xmlns:p14="http://schemas.microsoft.com/office/powerpoint/2010/main" val="3365982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3EAC0A5-27C7-4386-8A06-41C754196B1A}"/>
              </a:ext>
            </a:extLst>
          </p:cNvPr>
          <p:cNvSpPr txBox="1"/>
          <p:nvPr/>
        </p:nvSpPr>
        <p:spPr>
          <a:xfrm>
            <a:off x="204187" y="363984"/>
            <a:ext cx="7625918" cy="584775"/>
          </a:xfrm>
          <a:prstGeom prst="rect">
            <a:avLst/>
          </a:prstGeom>
          <a:noFill/>
        </p:spPr>
        <p:txBody>
          <a:bodyPr wrap="square" rtlCol="0">
            <a:spAutoFit/>
          </a:bodyPr>
          <a:lstStyle/>
          <a:p>
            <a:r>
              <a:rPr lang="en-US" sz="3200" b="1" dirty="0"/>
              <a:t>Tweet Impressions- Industry &amp; Location</a:t>
            </a:r>
          </a:p>
        </p:txBody>
      </p:sp>
      <p:pic>
        <p:nvPicPr>
          <p:cNvPr id="8" name="slide2" descr="geography (3)">
            <a:extLst>
              <a:ext uri="{FF2B5EF4-FFF2-40B4-BE49-F238E27FC236}">
                <a16:creationId xmlns:a16="http://schemas.microsoft.com/office/drawing/2014/main" id="{C66DABA2-FBE4-4284-B0E7-8FEB82F79570}"/>
              </a:ext>
            </a:extLst>
          </p:cNvPr>
          <p:cNvPicPr>
            <a:picLocks noChangeAspect="1"/>
          </p:cNvPicPr>
          <p:nvPr/>
        </p:nvPicPr>
        <p:blipFill rotWithShape="1">
          <a:blip r:embed="rId2">
            <a:extLst>
              <a:ext uri="{28A0092B-C50C-407E-A947-70E740481C1C}">
                <a14:useLocalDpi xmlns:a14="http://schemas.microsoft.com/office/drawing/2010/main" val="0"/>
              </a:ext>
            </a:extLst>
          </a:blip>
          <a:srcRect l="-1165" t="5731" r="1165" b="9239"/>
          <a:stretch/>
        </p:blipFill>
        <p:spPr>
          <a:xfrm>
            <a:off x="204186" y="948759"/>
            <a:ext cx="11386277" cy="5043669"/>
          </a:xfrm>
          <a:prstGeom prst="rect">
            <a:avLst/>
          </a:prstGeom>
        </p:spPr>
      </p:pic>
      <p:sp>
        <p:nvSpPr>
          <p:cNvPr id="2" name="Rectangle 1">
            <a:extLst>
              <a:ext uri="{FF2B5EF4-FFF2-40B4-BE49-F238E27FC236}">
                <a16:creationId xmlns:a16="http://schemas.microsoft.com/office/drawing/2014/main" id="{399A59FF-95AC-4BD3-AF36-80C8945046A4}"/>
              </a:ext>
            </a:extLst>
          </p:cNvPr>
          <p:cNvSpPr/>
          <p:nvPr/>
        </p:nvSpPr>
        <p:spPr>
          <a:xfrm>
            <a:off x="204186" y="21519"/>
            <a:ext cx="1505797" cy="400110"/>
          </a:xfrm>
          <a:prstGeom prst="rect">
            <a:avLst/>
          </a:prstGeom>
        </p:spPr>
        <p:txBody>
          <a:bodyPr wrap="none">
            <a:spAutoFit/>
          </a:bodyPr>
          <a:lstStyle/>
          <a:p>
            <a:r>
              <a:rPr lang="en-US" sz="2000" b="1" dirty="0"/>
              <a:t>Key Insights </a:t>
            </a:r>
          </a:p>
        </p:txBody>
      </p:sp>
    </p:spTree>
    <p:extLst>
      <p:ext uri="{BB962C8B-B14F-4D97-AF65-F5344CB8AC3E}">
        <p14:creationId xmlns:p14="http://schemas.microsoft.com/office/powerpoint/2010/main" val="4273753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552236A-28DE-4B3E-B52F-7AE816783A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5822" y="882937"/>
            <a:ext cx="6901946" cy="486863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2" name="TextBox 1">
            <a:extLst>
              <a:ext uri="{FF2B5EF4-FFF2-40B4-BE49-F238E27FC236}">
                <a16:creationId xmlns:a16="http://schemas.microsoft.com/office/drawing/2014/main" id="{F79F6861-6DDD-46A6-8356-D0FE8CE45D70}"/>
              </a:ext>
            </a:extLst>
          </p:cNvPr>
          <p:cNvSpPr txBox="1"/>
          <p:nvPr/>
        </p:nvSpPr>
        <p:spPr>
          <a:xfrm>
            <a:off x="816746" y="648070"/>
            <a:ext cx="6702640" cy="646331"/>
          </a:xfrm>
          <a:prstGeom prst="rect">
            <a:avLst/>
          </a:prstGeom>
          <a:noFill/>
        </p:spPr>
        <p:txBody>
          <a:bodyPr wrap="square" rtlCol="0">
            <a:spAutoFit/>
          </a:bodyPr>
          <a:lstStyle/>
          <a:p>
            <a:r>
              <a:rPr lang="en-US" sz="3600" b="1" dirty="0"/>
              <a:t>Word- Cloud( # Hashtags) </a:t>
            </a:r>
          </a:p>
        </p:txBody>
      </p:sp>
      <p:sp>
        <p:nvSpPr>
          <p:cNvPr id="3" name="Rectangle 2">
            <a:extLst>
              <a:ext uri="{FF2B5EF4-FFF2-40B4-BE49-F238E27FC236}">
                <a16:creationId xmlns:a16="http://schemas.microsoft.com/office/drawing/2014/main" id="{1CE2BAF0-015E-4A7E-B297-01173FE2D29D}"/>
              </a:ext>
            </a:extLst>
          </p:cNvPr>
          <p:cNvSpPr/>
          <p:nvPr/>
        </p:nvSpPr>
        <p:spPr>
          <a:xfrm>
            <a:off x="8726069" y="971235"/>
            <a:ext cx="3237391" cy="1200329"/>
          </a:xfrm>
          <a:prstGeom prst="rect">
            <a:avLst/>
          </a:prstGeom>
        </p:spPr>
        <p:txBody>
          <a:bodyPr wrap="square">
            <a:spAutoFit/>
          </a:bodyPr>
          <a:lstStyle/>
          <a:p>
            <a:r>
              <a:rPr lang="en-US" b="1" dirty="0">
                <a:solidFill>
                  <a:schemeClr val="accent2"/>
                </a:solidFill>
              </a:rPr>
              <a:t>The “Superbowl-LVII” is the highest trending hashtag, followed by “The Flash” and “Sweepstake”. </a:t>
            </a:r>
          </a:p>
        </p:txBody>
      </p:sp>
      <p:sp>
        <p:nvSpPr>
          <p:cNvPr id="6" name="TextBox 5">
            <a:extLst>
              <a:ext uri="{FF2B5EF4-FFF2-40B4-BE49-F238E27FC236}">
                <a16:creationId xmlns:a16="http://schemas.microsoft.com/office/drawing/2014/main" id="{C1F78287-CE15-449D-AD78-36C177B1D20B}"/>
              </a:ext>
            </a:extLst>
          </p:cNvPr>
          <p:cNvSpPr txBox="1"/>
          <p:nvPr/>
        </p:nvSpPr>
        <p:spPr>
          <a:xfrm>
            <a:off x="0" y="0"/>
            <a:ext cx="1768305" cy="461665"/>
          </a:xfrm>
          <a:prstGeom prst="rect">
            <a:avLst/>
          </a:prstGeom>
          <a:noFill/>
        </p:spPr>
        <p:txBody>
          <a:bodyPr wrap="none" rtlCol="0">
            <a:spAutoFit/>
          </a:bodyPr>
          <a:lstStyle/>
          <a:p>
            <a:r>
              <a:rPr lang="en-US" sz="2400" b="1" dirty="0"/>
              <a:t>Key Insights </a:t>
            </a:r>
          </a:p>
        </p:txBody>
      </p:sp>
      <p:sp>
        <p:nvSpPr>
          <p:cNvPr id="4" name="Rectangle 3">
            <a:extLst>
              <a:ext uri="{FF2B5EF4-FFF2-40B4-BE49-F238E27FC236}">
                <a16:creationId xmlns:a16="http://schemas.microsoft.com/office/drawing/2014/main" id="{53A8B23E-2498-4C19-B56F-C00CEE7C66F1}"/>
              </a:ext>
            </a:extLst>
          </p:cNvPr>
          <p:cNvSpPr/>
          <p:nvPr/>
        </p:nvSpPr>
        <p:spPr>
          <a:xfrm>
            <a:off x="8409492" y="3578441"/>
            <a:ext cx="3553968" cy="2308324"/>
          </a:xfrm>
          <a:prstGeom prst="rect">
            <a:avLst/>
          </a:prstGeom>
        </p:spPr>
        <p:txBody>
          <a:bodyPr wrap="square">
            <a:spAutoFit/>
          </a:bodyPr>
          <a:lstStyle/>
          <a:p>
            <a:pPr lvl="0"/>
            <a:r>
              <a:rPr lang="en-US" b="1" dirty="0">
                <a:solidFill>
                  <a:schemeClr val="accent5"/>
                </a:solidFill>
              </a:rPr>
              <a:t>Sometimes, even presence of celebrity may not generate the adequate buzz in creating the required connect. For example, Remy Martin ad by Serena Williams fumbled during big game which generated only 15771(0.82%) of the total tweets.</a:t>
            </a:r>
          </a:p>
        </p:txBody>
      </p:sp>
    </p:spTree>
    <p:extLst>
      <p:ext uri="{BB962C8B-B14F-4D97-AF65-F5344CB8AC3E}">
        <p14:creationId xmlns:p14="http://schemas.microsoft.com/office/powerpoint/2010/main" val="3487855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Geo-USA">
            <a:extLst>
              <a:ext uri="{FF2B5EF4-FFF2-40B4-BE49-F238E27FC236}">
                <a16:creationId xmlns:a16="http://schemas.microsoft.com/office/drawing/2014/main" id="{8CA45159-E3DD-4D53-9B0B-F03E6D3CF0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83" y="927408"/>
            <a:ext cx="11895802" cy="6004955"/>
          </a:xfrm>
          <a:prstGeom prst="rect">
            <a:avLst/>
          </a:prstGeom>
          <a:noFill/>
        </p:spPr>
      </p:pic>
      <p:sp>
        <p:nvSpPr>
          <p:cNvPr id="3" name="Title 1">
            <a:extLst>
              <a:ext uri="{FF2B5EF4-FFF2-40B4-BE49-F238E27FC236}">
                <a16:creationId xmlns:a16="http://schemas.microsoft.com/office/drawing/2014/main" id="{77ABFAD5-6854-4884-ACB6-5386ED43FBCE}"/>
              </a:ext>
            </a:extLst>
          </p:cNvPr>
          <p:cNvSpPr txBox="1">
            <a:spLocks/>
          </p:cNvSpPr>
          <p:nvPr/>
        </p:nvSpPr>
        <p:spPr>
          <a:xfrm>
            <a:off x="1876892" y="0"/>
            <a:ext cx="7932933" cy="1077218"/>
          </a:xfrm>
          <a:prstGeom prst="rect">
            <a:avLst/>
          </a:prstGeom>
          <a:noFill/>
        </p:spPr>
        <p:txBody>
          <a:bodyPr wrap="square" rtlCol="0">
            <a:spAutoFit/>
          </a:bodyPr>
          <a:lstStyle>
            <a:defPPr>
              <a:defRPr lang="en-US"/>
            </a:defPPr>
            <a:lvl1pPr>
              <a:defRPr sz="3200" b="1"/>
            </a:lvl1pPr>
          </a:lstStyle>
          <a:p>
            <a:r>
              <a:rPr lang="en-US" dirty="0"/>
              <a:t>Uncover hidden gems with drill down analysis</a:t>
            </a:r>
            <a:br>
              <a:rPr lang="en-US" dirty="0"/>
            </a:br>
            <a:r>
              <a:rPr lang="en-US" dirty="0"/>
              <a:t>Tubi- Case study</a:t>
            </a:r>
          </a:p>
        </p:txBody>
      </p:sp>
      <p:pic>
        <p:nvPicPr>
          <p:cNvPr id="1026" name="Picture 2" descr="Press Releases - TubiTV Corporate">
            <a:extLst>
              <a:ext uri="{FF2B5EF4-FFF2-40B4-BE49-F238E27FC236}">
                <a16:creationId xmlns:a16="http://schemas.microsoft.com/office/drawing/2014/main" id="{75CBA4F5-92F3-4770-8394-9A3FBA3B80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31" y="9088"/>
            <a:ext cx="1645323" cy="9183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8C01E0F-74A6-4ABA-A723-C9E0F70A84E5}"/>
              </a:ext>
            </a:extLst>
          </p:cNvPr>
          <p:cNvSpPr txBox="1"/>
          <p:nvPr/>
        </p:nvSpPr>
        <p:spPr>
          <a:xfrm>
            <a:off x="9428085" y="3640433"/>
            <a:ext cx="2663032" cy="1015663"/>
          </a:xfrm>
          <a:prstGeom prst="rect">
            <a:avLst/>
          </a:prstGeom>
          <a:noFill/>
        </p:spPr>
        <p:txBody>
          <a:bodyPr wrap="square" rtlCol="0">
            <a:spAutoFit/>
          </a:bodyPr>
          <a:lstStyle/>
          <a:p>
            <a:r>
              <a:rPr lang="en-US" sz="2000" b="1" dirty="0"/>
              <a:t>Tubi has high tweet share of 20.58% in TEXAS Region</a:t>
            </a:r>
          </a:p>
        </p:txBody>
      </p:sp>
    </p:spTree>
    <p:extLst>
      <p:ext uri="{BB962C8B-B14F-4D97-AF65-F5344CB8AC3E}">
        <p14:creationId xmlns:p14="http://schemas.microsoft.com/office/powerpoint/2010/main" val="718586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lide2" descr="Tubi">
            <a:extLst>
              <a:ext uri="{FF2B5EF4-FFF2-40B4-BE49-F238E27FC236}">
                <a16:creationId xmlns:a16="http://schemas.microsoft.com/office/drawing/2014/main" id="{07A6AEFF-04DC-4E10-9401-25C09E2825B2}"/>
              </a:ext>
            </a:extLst>
          </p:cNvPr>
          <p:cNvPicPr>
            <a:picLocks noChangeAspect="1"/>
          </p:cNvPicPr>
          <p:nvPr/>
        </p:nvPicPr>
        <p:blipFill rotWithShape="1">
          <a:blip r:embed="rId2">
            <a:extLst>
              <a:ext uri="{28A0092B-C50C-407E-A947-70E740481C1C}">
                <a14:useLocalDpi xmlns:a14="http://schemas.microsoft.com/office/drawing/2010/main" val="0"/>
              </a:ext>
            </a:extLst>
          </a:blip>
          <a:srcRect b="21005"/>
          <a:stretch/>
        </p:blipFill>
        <p:spPr>
          <a:xfrm>
            <a:off x="7140259" y="1606859"/>
            <a:ext cx="4920028" cy="525114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slide5" descr="Tubi- Impressions">
            <a:extLst>
              <a:ext uri="{FF2B5EF4-FFF2-40B4-BE49-F238E27FC236}">
                <a16:creationId xmlns:a16="http://schemas.microsoft.com/office/drawing/2014/main" id="{265A83E1-4F6A-446A-9D34-31A9DF4D5A5A}"/>
              </a:ext>
            </a:extLst>
          </p:cNvPr>
          <p:cNvPicPr>
            <a:picLocks noChangeAspect="1"/>
          </p:cNvPicPr>
          <p:nvPr/>
        </p:nvPicPr>
        <p:blipFill rotWithShape="1">
          <a:blip r:embed="rId3">
            <a:extLst>
              <a:ext uri="{28A0092B-C50C-407E-A947-70E740481C1C}">
                <a14:useLocalDpi xmlns:a14="http://schemas.microsoft.com/office/drawing/2010/main" val="0"/>
              </a:ext>
            </a:extLst>
          </a:blip>
          <a:srcRect b="12103"/>
          <a:stretch/>
        </p:blipFill>
        <p:spPr>
          <a:xfrm>
            <a:off x="131713" y="221940"/>
            <a:ext cx="6322353" cy="517124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0" name="TextBox 9">
            <a:extLst>
              <a:ext uri="{FF2B5EF4-FFF2-40B4-BE49-F238E27FC236}">
                <a16:creationId xmlns:a16="http://schemas.microsoft.com/office/drawing/2014/main" id="{B55647C5-8828-4E23-BF1A-F222D52CA2CD}"/>
              </a:ext>
            </a:extLst>
          </p:cNvPr>
          <p:cNvSpPr txBox="1"/>
          <p:nvPr/>
        </p:nvSpPr>
        <p:spPr>
          <a:xfrm>
            <a:off x="6939740" y="443883"/>
            <a:ext cx="4920027" cy="954107"/>
          </a:xfrm>
          <a:prstGeom prst="rect">
            <a:avLst/>
          </a:prstGeom>
          <a:noFill/>
        </p:spPr>
        <p:txBody>
          <a:bodyPr wrap="square" rtlCol="0">
            <a:spAutoFit/>
          </a:bodyPr>
          <a:lstStyle/>
          <a:p>
            <a:r>
              <a:rPr lang="en-US" sz="2800" b="1" dirty="0"/>
              <a:t>Tubi’s Impression and Sentiment Analysis</a:t>
            </a:r>
          </a:p>
        </p:txBody>
      </p:sp>
    </p:spTree>
    <p:extLst>
      <p:ext uri="{BB962C8B-B14F-4D97-AF65-F5344CB8AC3E}">
        <p14:creationId xmlns:p14="http://schemas.microsoft.com/office/powerpoint/2010/main" val="12636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75765-04D4-4464-8B6D-3A0518DA6108}"/>
              </a:ext>
            </a:extLst>
          </p:cNvPr>
          <p:cNvSpPr>
            <a:spLocks noGrp="1"/>
          </p:cNvSpPr>
          <p:nvPr>
            <p:ph type="title"/>
          </p:nvPr>
        </p:nvSpPr>
        <p:spPr>
          <a:xfrm>
            <a:off x="1624788" y="9088"/>
            <a:ext cx="11013489" cy="851116"/>
          </a:xfrm>
        </p:spPr>
        <p:txBody>
          <a:bodyPr>
            <a:normAutofit fontScale="90000"/>
          </a:bodyPr>
          <a:lstStyle/>
          <a:p>
            <a:r>
              <a:rPr lang="en-US" b="1" dirty="0"/>
              <a:t>Tubi- Analysis Insights &amp; Business recommendations</a:t>
            </a:r>
          </a:p>
        </p:txBody>
      </p:sp>
      <p:sp>
        <p:nvSpPr>
          <p:cNvPr id="3" name="Content Placeholder 2">
            <a:extLst>
              <a:ext uri="{FF2B5EF4-FFF2-40B4-BE49-F238E27FC236}">
                <a16:creationId xmlns:a16="http://schemas.microsoft.com/office/drawing/2014/main" id="{5BBB61BB-A89E-4190-B078-7DD8C5A8DE60}"/>
              </a:ext>
            </a:extLst>
          </p:cNvPr>
          <p:cNvSpPr>
            <a:spLocks noGrp="1"/>
          </p:cNvSpPr>
          <p:nvPr>
            <p:ph idx="1"/>
          </p:nvPr>
        </p:nvSpPr>
        <p:spPr>
          <a:xfrm>
            <a:off x="838200" y="1443884"/>
            <a:ext cx="10515600" cy="4351338"/>
          </a:xfrm>
        </p:spPr>
        <p:txBody>
          <a:bodyPr>
            <a:normAutofit lnSpcReduction="10000"/>
          </a:bodyPr>
          <a:lstStyle/>
          <a:p>
            <a:r>
              <a:rPr lang="en-US" b="1" dirty="0"/>
              <a:t>Tubi's</a:t>
            </a:r>
            <a:r>
              <a:rPr lang="en-US" dirty="0"/>
              <a:t> "Interface Interruption" commercial created buzz among viewers with its creative advertising strategy . The ad is swooped in and left viewers yelling, then smiling.</a:t>
            </a:r>
          </a:p>
          <a:p>
            <a:r>
              <a:rPr lang="en-US" dirty="0"/>
              <a:t>In TEXAS, </a:t>
            </a:r>
            <a:r>
              <a:rPr lang="en-US" b="1" dirty="0"/>
              <a:t>Tubi</a:t>
            </a:r>
            <a:r>
              <a:rPr lang="en-US" dirty="0"/>
              <a:t> has highest twitter Impressions share, tweet Share in among all brands good sentiment Since it has very high reach.</a:t>
            </a:r>
          </a:p>
          <a:p>
            <a:r>
              <a:rPr lang="en-US" dirty="0"/>
              <a:t>Hence, </a:t>
            </a:r>
            <a:r>
              <a:rPr lang="en-US" b="1" dirty="0"/>
              <a:t>Tubi </a:t>
            </a:r>
            <a:r>
              <a:rPr lang="en-US" dirty="0"/>
              <a:t>can deploy necessary resources for converting the reach into revenue .This will improve the </a:t>
            </a:r>
            <a:r>
              <a:rPr lang="en-US" b="1" dirty="0"/>
              <a:t>Tubi's</a:t>
            </a:r>
            <a:r>
              <a:rPr lang="en-US" dirty="0"/>
              <a:t> KPIs such as</a:t>
            </a:r>
          </a:p>
          <a:p>
            <a:pPr lvl="2"/>
            <a:r>
              <a:rPr lang="en-US" b="1" dirty="0"/>
              <a:t>MAU (Monthly active Users)</a:t>
            </a:r>
          </a:p>
          <a:p>
            <a:pPr lvl="2"/>
            <a:r>
              <a:rPr lang="en-US" b="1" dirty="0"/>
              <a:t>CPM( Cost per million Users)</a:t>
            </a:r>
          </a:p>
          <a:p>
            <a:r>
              <a:rPr lang="en-US" dirty="0"/>
              <a:t> Further, </a:t>
            </a:r>
            <a:r>
              <a:rPr lang="en-US" b="1" dirty="0"/>
              <a:t>Tubi</a:t>
            </a:r>
            <a:r>
              <a:rPr lang="en-US" dirty="0"/>
              <a:t> can also focus on increasing their reach in other major markets thro such creative advertising commercials.</a:t>
            </a:r>
          </a:p>
        </p:txBody>
      </p:sp>
      <p:sp>
        <p:nvSpPr>
          <p:cNvPr id="4" name="Rectangle 3">
            <a:extLst>
              <a:ext uri="{FF2B5EF4-FFF2-40B4-BE49-F238E27FC236}">
                <a16:creationId xmlns:a16="http://schemas.microsoft.com/office/drawing/2014/main" id="{F0A73A5C-ABEB-4F60-B719-370ED84DD404}"/>
              </a:ext>
            </a:extLst>
          </p:cNvPr>
          <p:cNvSpPr/>
          <p:nvPr/>
        </p:nvSpPr>
        <p:spPr>
          <a:xfrm>
            <a:off x="541537" y="5795222"/>
            <a:ext cx="11745157" cy="461665"/>
          </a:xfrm>
          <a:prstGeom prst="rect">
            <a:avLst/>
          </a:prstGeom>
        </p:spPr>
        <p:txBody>
          <a:bodyPr wrap="square">
            <a:spAutoFit/>
          </a:bodyPr>
          <a:lstStyle/>
          <a:p>
            <a:r>
              <a:rPr lang="en-US" sz="2400" b="1" dirty="0">
                <a:solidFill>
                  <a:srgbClr val="7030A0"/>
                </a:solidFill>
              </a:rPr>
              <a:t>TEXAS Tweeters can't stop raving about Tubi due to it's highest impression share of 31.97%</a:t>
            </a:r>
          </a:p>
        </p:txBody>
      </p:sp>
      <p:pic>
        <p:nvPicPr>
          <p:cNvPr id="5" name="Picture 2" descr="Press Releases - TubiTV Corporate">
            <a:extLst>
              <a:ext uri="{FF2B5EF4-FFF2-40B4-BE49-F238E27FC236}">
                <a16:creationId xmlns:a16="http://schemas.microsoft.com/office/drawing/2014/main" id="{8529D66A-2F07-4FFB-8555-7751C082A0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32" y="9088"/>
            <a:ext cx="1524916" cy="85111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6671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76327-38DF-4388-8005-0F961098A016}"/>
              </a:ext>
            </a:extLst>
          </p:cNvPr>
          <p:cNvSpPr>
            <a:spLocks noGrp="1"/>
          </p:cNvSpPr>
          <p:nvPr>
            <p:ph type="title"/>
          </p:nvPr>
        </p:nvSpPr>
        <p:spPr/>
        <p:txBody>
          <a:bodyPr/>
          <a:lstStyle/>
          <a:p>
            <a:r>
              <a:rPr lang="en-US" b="1" dirty="0"/>
              <a:t>What’s there in Store for Twitter</a:t>
            </a:r>
          </a:p>
        </p:txBody>
      </p:sp>
      <p:sp>
        <p:nvSpPr>
          <p:cNvPr id="3" name="Content Placeholder 2">
            <a:extLst>
              <a:ext uri="{FF2B5EF4-FFF2-40B4-BE49-F238E27FC236}">
                <a16:creationId xmlns:a16="http://schemas.microsoft.com/office/drawing/2014/main" id="{DBF993A4-9E39-4703-AADC-87A2AB8141C3}"/>
              </a:ext>
            </a:extLst>
          </p:cNvPr>
          <p:cNvSpPr>
            <a:spLocks noGrp="1"/>
          </p:cNvSpPr>
          <p:nvPr>
            <p:ph idx="1"/>
          </p:nvPr>
        </p:nvSpPr>
        <p:spPr>
          <a:xfrm>
            <a:off x="838200" y="1825625"/>
            <a:ext cx="10515600" cy="4202313"/>
          </a:xfrm>
        </p:spPr>
        <p:txBody>
          <a:bodyPr/>
          <a:lstStyle/>
          <a:p>
            <a:r>
              <a:rPr lang="en-US" dirty="0"/>
              <a:t>The data analysis can be used by Twitter to segment prices based on brand industry. Due to their strong engagement rates, it may charge extra for </a:t>
            </a:r>
            <a:r>
              <a:rPr lang="en-US" b="1" dirty="0"/>
              <a:t>any media or entertainment brands.</a:t>
            </a:r>
          </a:p>
          <a:p>
            <a:r>
              <a:rPr lang="en-US" dirty="0"/>
              <a:t>Twitter has the ability to leverage location analysis data to generate income from brands that target high-buzz locations. In the </a:t>
            </a:r>
            <a:r>
              <a:rPr lang="en-US" b="1" dirty="0"/>
              <a:t>California/Texas region</a:t>
            </a:r>
            <a:r>
              <a:rPr lang="en-US" dirty="0"/>
              <a:t>, there may be a higher fee.</a:t>
            </a:r>
          </a:p>
          <a:p>
            <a:r>
              <a:rPr lang="en-US" dirty="0"/>
              <a:t>Twitter can charge extra for the adverts that are shown during periods of high interaction quarter periods.</a:t>
            </a:r>
          </a:p>
          <a:p>
            <a:r>
              <a:rPr lang="en-US" dirty="0"/>
              <a:t>Revenue from Data licensing .</a:t>
            </a:r>
          </a:p>
          <a:p>
            <a:endParaRPr lang="en-US" dirty="0"/>
          </a:p>
          <a:p>
            <a:endParaRPr lang="en-US" dirty="0"/>
          </a:p>
        </p:txBody>
      </p:sp>
      <p:pic>
        <p:nvPicPr>
          <p:cNvPr id="4098" name="Picture 2" descr="Microsoft Apps">
            <a:extLst>
              <a:ext uri="{FF2B5EF4-FFF2-40B4-BE49-F238E27FC236}">
                <a16:creationId xmlns:a16="http://schemas.microsoft.com/office/drawing/2014/main" id="{43C95E4C-8CB2-40E9-A083-CDC0EE3F4D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77635" y="285510"/>
            <a:ext cx="1543235" cy="1484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8748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BE94FC5-D862-4534-889F-D190453D0968}"/>
              </a:ext>
            </a:extLst>
          </p:cNvPr>
          <p:cNvSpPr/>
          <p:nvPr/>
        </p:nvSpPr>
        <p:spPr>
          <a:xfrm>
            <a:off x="1015013" y="3358626"/>
            <a:ext cx="10375037" cy="2554545"/>
          </a:xfrm>
          <a:prstGeom prst="rect">
            <a:avLst/>
          </a:prstGeom>
        </p:spPr>
        <p:txBody>
          <a:bodyPr wrap="square">
            <a:spAutoFit/>
          </a:bodyPr>
          <a:lstStyle/>
          <a:p>
            <a:endParaRPr lang="en-US" sz="4000" dirty="0"/>
          </a:p>
          <a:p>
            <a:r>
              <a:rPr lang="en-US" sz="4000" dirty="0"/>
              <a:t>Buzzing Quarter + Media and Entertainment Sector + sweepstake + Ad duration (30 Sec) + Creative Strategy</a:t>
            </a:r>
          </a:p>
        </p:txBody>
      </p:sp>
      <p:pic>
        <p:nvPicPr>
          <p:cNvPr id="3074" name="Picture 2" descr="Free Vector | Winner background first place of competition">
            <a:extLst>
              <a:ext uri="{FF2B5EF4-FFF2-40B4-BE49-F238E27FC236}">
                <a16:creationId xmlns:a16="http://schemas.microsoft.com/office/drawing/2014/main" id="{6403AC9F-AE17-4801-B9C7-8ECB07F9DB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575" y="328448"/>
            <a:ext cx="2863048" cy="286304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D5EC5D6-D242-4580-8E4B-8F3E7F88A4EA}"/>
              </a:ext>
            </a:extLst>
          </p:cNvPr>
          <p:cNvSpPr/>
          <p:nvPr/>
        </p:nvSpPr>
        <p:spPr>
          <a:xfrm>
            <a:off x="3111622" y="1321492"/>
            <a:ext cx="8571391" cy="1446550"/>
          </a:xfrm>
          <a:prstGeom prst="rect">
            <a:avLst/>
          </a:prstGeom>
        </p:spPr>
        <p:txBody>
          <a:bodyPr wrap="square">
            <a:spAutoFit/>
          </a:bodyPr>
          <a:lstStyle/>
          <a:p>
            <a:r>
              <a:rPr lang="en-US" sz="4400" b="1" dirty="0"/>
              <a:t>Winning AD- combo for social media and Brand Advertisers</a:t>
            </a:r>
          </a:p>
        </p:txBody>
      </p:sp>
    </p:spTree>
    <p:extLst>
      <p:ext uri="{BB962C8B-B14F-4D97-AF65-F5344CB8AC3E}">
        <p14:creationId xmlns:p14="http://schemas.microsoft.com/office/powerpoint/2010/main" val="1623015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6F65F-6CA6-40A1-AD4E-2715A7401D89}"/>
              </a:ext>
            </a:extLst>
          </p:cNvPr>
          <p:cNvSpPr>
            <a:spLocks noGrp="1"/>
          </p:cNvSpPr>
          <p:nvPr>
            <p:ph type="title"/>
          </p:nvPr>
        </p:nvSpPr>
        <p:spPr/>
        <p:txBody>
          <a:bodyPr/>
          <a:lstStyle/>
          <a:p>
            <a:r>
              <a:rPr lang="en-US" b="1" dirty="0">
                <a:latin typeface="+mn-lt"/>
              </a:rPr>
              <a:t>Objectives</a:t>
            </a:r>
          </a:p>
        </p:txBody>
      </p:sp>
      <p:sp>
        <p:nvSpPr>
          <p:cNvPr id="3" name="Content Placeholder 2">
            <a:extLst>
              <a:ext uri="{FF2B5EF4-FFF2-40B4-BE49-F238E27FC236}">
                <a16:creationId xmlns:a16="http://schemas.microsoft.com/office/drawing/2014/main" id="{7C4D76F5-A285-4D38-AC17-047311C7572A}"/>
              </a:ext>
            </a:extLst>
          </p:cNvPr>
          <p:cNvSpPr>
            <a:spLocks noGrp="1"/>
          </p:cNvSpPr>
          <p:nvPr>
            <p:ph idx="1"/>
          </p:nvPr>
        </p:nvSpPr>
        <p:spPr>
          <a:xfrm>
            <a:off x="838200" y="1825625"/>
            <a:ext cx="6077505" cy="2915052"/>
          </a:xfrm>
        </p:spPr>
        <p:txBody>
          <a:bodyPr/>
          <a:lstStyle/>
          <a:p>
            <a:endParaRPr lang="en-US" dirty="0"/>
          </a:p>
          <a:p>
            <a:r>
              <a:rPr lang="en-US" b="1" dirty="0"/>
              <a:t>Analysis of Gameday Tweets </a:t>
            </a:r>
          </a:p>
          <a:p>
            <a:r>
              <a:rPr lang="en-US" b="1" dirty="0"/>
              <a:t>Application of Business analytics skill</a:t>
            </a:r>
          </a:p>
          <a:p>
            <a:r>
              <a:rPr lang="en-US" b="1" dirty="0"/>
              <a:t>Drawing key insights</a:t>
            </a:r>
          </a:p>
          <a:p>
            <a:r>
              <a:rPr lang="en-US" b="1" dirty="0"/>
              <a:t>Business recommendations</a:t>
            </a:r>
          </a:p>
          <a:p>
            <a:endParaRPr lang="en-US" dirty="0"/>
          </a:p>
          <a:p>
            <a:endParaRPr lang="en-US" dirty="0"/>
          </a:p>
          <a:p>
            <a:endParaRPr lang="en-US" dirty="0"/>
          </a:p>
        </p:txBody>
      </p:sp>
    </p:spTree>
    <p:extLst>
      <p:ext uri="{BB962C8B-B14F-4D97-AF65-F5344CB8AC3E}">
        <p14:creationId xmlns:p14="http://schemas.microsoft.com/office/powerpoint/2010/main" val="1611546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253C734-F4CC-BBBF-BF3C-5B49BBE5F506}"/>
              </a:ext>
            </a:extLst>
          </p:cNvPr>
          <p:cNvSpPr txBox="1"/>
          <p:nvPr/>
        </p:nvSpPr>
        <p:spPr>
          <a:xfrm>
            <a:off x="0" y="6442364"/>
            <a:ext cx="3906982" cy="369332"/>
          </a:xfrm>
          <a:prstGeom prst="rect">
            <a:avLst/>
          </a:prstGeom>
          <a:noFill/>
        </p:spPr>
        <p:txBody>
          <a:bodyPr wrap="square" rtlCol="0">
            <a:spAutoFit/>
          </a:bodyPr>
          <a:lstStyle/>
          <a:p>
            <a:r>
              <a:rPr lang="en-US" dirty="0">
                <a:solidFill>
                  <a:schemeClr val="bg2">
                    <a:lumMod val="90000"/>
                  </a:schemeClr>
                </a:solidFill>
              </a:rPr>
              <a:t>Game Day Analytics Challenge 2023</a:t>
            </a:r>
            <a:endParaRPr lang="en-IN" dirty="0">
              <a:solidFill>
                <a:schemeClr val="bg2">
                  <a:lumMod val="90000"/>
                </a:schemeClr>
              </a:solidFill>
            </a:endParaRPr>
          </a:p>
        </p:txBody>
      </p:sp>
      <p:grpSp>
        <p:nvGrpSpPr>
          <p:cNvPr id="2" name="Group 1">
            <a:extLst>
              <a:ext uri="{FF2B5EF4-FFF2-40B4-BE49-F238E27FC236}">
                <a16:creationId xmlns:a16="http://schemas.microsoft.com/office/drawing/2014/main" id="{94CE1AF9-1495-4898-90EA-1A2965A849B5}"/>
              </a:ext>
            </a:extLst>
          </p:cNvPr>
          <p:cNvGrpSpPr/>
          <p:nvPr/>
        </p:nvGrpSpPr>
        <p:grpSpPr>
          <a:xfrm>
            <a:off x="1144818" y="740606"/>
            <a:ext cx="10369519" cy="5467097"/>
            <a:chOff x="774131" y="700222"/>
            <a:chExt cx="8856940" cy="4513462"/>
          </a:xfrm>
        </p:grpSpPr>
        <p:sp>
          <p:nvSpPr>
            <p:cNvPr id="3" name="TextBox 2">
              <a:extLst>
                <a:ext uri="{FF2B5EF4-FFF2-40B4-BE49-F238E27FC236}">
                  <a16:creationId xmlns:a16="http://schemas.microsoft.com/office/drawing/2014/main" id="{3141388F-3CD8-D02C-578A-A56CFFFD1682}"/>
                </a:ext>
              </a:extLst>
            </p:cNvPr>
            <p:cNvSpPr txBox="1"/>
            <p:nvPr/>
          </p:nvSpPr>
          <p:spPr>
            <a:xfrm>
              <a:off x="787115" y="817363"/>
              <a:ext cx="1888154" cy="304909"/>
            </a:xfrm>
            <a:prstGeom prst="rect">
              <a:avLst/>
            </a:prstGeom>
            <a:noFill/>
          </p:spPr>
          <p:txBody>
            <a:bodyPr wrap="square">
              <a:spAutoFit/>
            </a:bodyPr>
            <a:lstStyle/>
            <a:p>
              <a:pPr algn="ctr"/>
              <a:r>
                <a:rPr lang="en-IN" b="1" dirty="0"/>
                <a:t>Data collection</a:t>
              </a:r>
            </a:p>
          </p:txBody>
        </p:sp>
        <p:sp>
          <p:nvSpPr>
            <p:cNvPr id="34" name="Rectangle 33">
              <a:extLst>
                <a:ext uri="{FF2B5EF4-FFF2-40B4-BE49-F238E27FC236}">
                  <a16:creationId xmlns:a16="http://schemas.microsoft.com/office/drawing/2014/main" id="{AE202993-17F6-4511-F9C5-B603D90EBA22}"/>
                </a:ext>
              </a:extLst>
            </p:cNvPr>
            <p:cNvSpPr/>
            <p:nvPr/>
          </p:nvSpPr>
          <p:spPr>
            <a:xfrm>
              <a:off x="774131" y="1120819"/>
              <a:ext cx="2088572" cy="112634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6" name="Picture 5" descr="Shape&#10;&#10;Description automatically generated with low confidence">
              <a:extLst>
                <a:ext uri="{FF2B5EF4-FFF2-40B4-BE49-F238E27FC236}">
                  <a16:creationId xmlns:a16="http://schemas.microsoft.com/office/drawing/2014/main" id="{C6B0FE84-81F0-EA35-93F2-6971E7DF02BE}"/>
                </a:ext>
              </a:extLst>
            </p:cNvPr>
            <p:cNvPicPr>
              <a:picLocks noChangeAspect="1"/>
            </p:cNvPicPr>
            <p:nvPr/>
          </p:nvPicPr>
          <p:blipFill>
            <a:blip r:embed="rId2"/>
            <a:stretch>
              <a:fillRect/>
            </a:stretch>
          </p:blipFill>
          <p:spPr>
            <a:xfrm>
              <a:off x="806569" y="1219997"/>
              <a:ext cx="927991" cy="927991"/>
            </a:xfrm>
            <a:prstGeom prst="rect">
              <a:avLst/>
            </a:prstGeom>
          </p:spPr>
        </p:pic>
        <p:pic>
          <p:nvPicPr>
            <p:cNvPr id="11" name="Picture 10">
              <a:extLst>
                <a:ext uri="{FF2B5EF4-FFF2-40B4-BE49-F238E27FC236}">
                  <a16:creationId xmlns:a16="http://schemas.microsoft.com/office/drawing/2014/main" id="{993D7176-BD5B-1F9C-C486-A3E859DEFA8F}"/>
                </a:ext>
              </a:extLst>
            </p:cNvPr>
            <p:cNvPicPr>
              <a:picLocks noChangeAspect="1"/>
            </p:cNvPicPr>
            <p:nvPr/>
          </p:nvPicPr>
          <p:blipFill>
            <a:blip r:embed="rId3"/>
            <a:stretch>
              <a:fillRect/>
            </a:stretch>
          </p:blipFill>
          <p:spPr>
            <a:xfrm>
              <a:off x="1964538" y="1157293"/>
              <a:ext cx="944259" cy="944259"/>
            </a:xfrm>
            <a:prstGeom prst="rect">
              <a:avLst/>
            </a:prstGeom>
          </p:spPr>
        </p:pic>
        <p:sp>
          <p:nvSpPr>
            <p:cNvPr id="18" name="Arrow: Right 17">
              <a:extLst>
                <a:ext uri="{FF2B5EF4-FFF2-40B4-BE49-F238E27FC236}">
                  <a16:creationId xmlns:a16="http://schemas.microsoft.com/office/drawing/2014/main" id="{685E8B6A-A4C7-6FB7-6F93-12B9FE2C4478}"/>
                </a:ext>
              </a:extLst>
            </p:cNvPr>
            <p:cNvSpPr/>
            <p:nvPr/>
          </p:nvSpPr>
          <p:spPr>
            <a:xfrm>
              <a:off x="1705583" y="1616966"/>
              <a:ext cx="495815" cy="13405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35" name="Arrow: Right 34">
              <a:extLst>
                <a:ext uri="{FF2B5EF4-FFF2-40B4-BE49-F238E27FC236}">
                  <a16:creationId xmlns:a16="http://schemas.microsoft.com/office/drawing/2014/main" id="{0A7A11F0-8379-E363-8DB0-86DA1FB99A9C}"/>
                </a:ext>
              </a:extLst>
            </p:cNvPr>
            <p:cNvSpPr/>
            <p:nvPr/>
          </p:nvSpPr>
          <p:spPr>
            <a:xfrm>
              <a:off x="2907856" y="1610669"/>
              <a:ext cx="629507" cy="20166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68D9B7AD-69CF-F076-9401-F5D702BAF52F}"/>
                </a:ext>
              </a:extLst>
            </p:cNvPr>
            <p:cNvSpPr/>
            <p:nvPr/>
          </p:nvSpPr>
          <p:spPr>
            <a:xfrm>
              <a:off x="5334650" y="1610669"/>
              <a:ext cx="629507" cy="20166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39" name="Rectangle 38">
              <a:extLst>
                <a:ext uri="{FF2B5EF4-FFF2-40B4-BE49-F238E27FC236}">
                  <a16:creationId xmlns:a16="http://schemas.microsoft.com/office/drawing/2014/main" id="{D8756D1E-66C0-568E-0B34-008BFBC33170}"/>
                </a:ext>
              </a:extLst>
            </p:cNvPr>
            <p:cNvSpPr/>
            <p:nvPr/>
          </p:nvSpPr>
          <p:spPr>
            <a:xfrm>
              <a:off x="3635566" y="1131277"/>
              <a:ext cx="1602006" cy="112410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37" name="Picture 36" descr="Shape&#10;&#10;Description automatically generated with low confidence">
              <a:extLst>
                <a:ext uri="{FF2B5EF4-FFF2-40B4-BE49-F238E27FC236}">
                  <a16:creationId xmlns:a16="http://schemas.microsoft.com/office/drawing/2014/main" id="{B3FC90A5-81C7-394A-6EB3-7219B28801C4}"/>
                </a:ext>
              </a:extLst>
            </p:cNvPr>
            <p:cNvPicPr>
              <a:picLocks noChangeAspect="1"/>
            </p:cNvPicPr>
            <p:nvPr/>
          </p:nvPicPr>
          <p:blipFill>
            <a:blip r:embed="rId4"/>
            <a:stretch>
              <a:fillRect/>
            </a:stretch>
          </p:blipFill>
          <p:spPr>
            <a:xfrm>
              <a:off x="3732460" y="1409072"/>
              <a:ext cx="525507" cy="525507"/>
            </a:xfrm>
            <a:prstGeom prst="rect">
              <a:avLst/>
            </a:prstGeom>
          </p:spPr>
        </p:pic>
        <p:sp>
          <p:nvSpPr>
            <p:cNvPr id="40" name="TextBox 39">
              <a:extLst>
                <a:ext uri="{FF2B5EF4-FFF2-40B4-BE49-F238E27FC236}">
                  <a16:creationId xmlns:a16="http://schemas.microsoft.com/office/drawing/2014/main" id="{5CAB4C52-6589-4EA1-A2FF-3F406D0C1DEF}"/>
                </a:ext>
              </a:extLst>
            </p:cNvPr>
            <p:cNvSpPr txBox="1"/>
            <p:nvPr/>
          </p:nvSpPr>
          <p:spPr>
            <a:xfrm>
              <a:off x="3537363" y="824650"/>
              <a:ext cx="1888154" cy="334681"/>
            </a:xfrm>
            <a:prstGeom prst="rect">
              <a:avLst/>
            </a:prstGeom>
            <a:noFill/>
          </p:spPr>
          <p:txBody>
            <a:bodyPr wrap="square">
              <a:spAutoFit/>
            </a:bodyPr>
            <a:lstStyle/>
            <a:p>
              <a:pPr algn="ctr"/>
              <a:r>
                <a:rPr lang="en-US" b="1" dirty="0"/>
                <a:t>Data Preprocessing</a:t>
              </a:r>
              <a:endParaRPr lang="en-IN" b="1" dirty="0"/>
            </a:p>
          </p:txBody>
        </p:sp>
        <p:sp>
          <p:nvSpPr>
            <p:cNvPr id="41" name="Rectangle 40">
              <a:extLst>
                <a:ext uri="{FF2B5EF4-FFF2-40B4-BE49-F238E27FC236}">
                  <a16:creationId xmlns:a16="http://schemas.microsoft.com/office/drawing/2014/main" id="{C0EC47B5-E3E7-78E9-DF23-3A0B7CE7CC70}"/>
                </a:ext>
              </a:extLst>
            </p:cNvPr>
            <p:cNvSpPr/>
            <p:nvPr/>
          </p:nvSpPr>
          <p:spPr>
            <a:xfrm>
              <a:off x="6061236" y="1157293"/>
              <a:ext cx="3482512" cy="118024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43" name="Picture 42" descr="Graphical user interface, application, chat or text message&#10;&#10;Description automatically generated">
              <a:extLst>
                <a:ext uri="{FF2B5EF4-FFF2-40B4-BE49-F238E27FC236}">
                  <a16:creationId xmlns:a16="http://schemas.microsoft.com/office/drawing/2014/main" id="{866F635E-665D-742E-6C9E-3AFF028CC5C1}"/>
                </a:ext>
              </a:extLst>
            </p:cNvPr>
            <p:cNvPicPr>
              <a:picLocks noChangeAspect="1"/>
            </p:cNvPicPr>
            <p:nvPr/>
          </p:nvPicPr>
          <p:blipFill>
            <a:blip r:embed="rId5"/>
            <a:stretch>
              <a:fillRect/>
            </a:stretch>
          </p:blipFill>
          <p:spPr>
            <a:xfrm>
              <a:off x="6154953" y="1303468"/>
              <a:ext cx="3295078" cy="779723"/>
            </a:xfrm>
            <a:prstGeom prst="rect">
              <a:avLst/>
            </a:prstGeom>
          </p:spPr>
        </p:pic>
        <p:sp>
          <p:nvSpPr>
            <p:cNvPr id="44" name="Arrow: Right 43">
              <a:extLst>
                <a:ext uri="{FF2B5EF4-FFF2-40B4-BE49-F238E27FC236}">
                  <a16:creationId xmlns:a16="http://schemas.microsoft.com/office/drawing/2014/main" id="{76FAA2C2-90D3-6235-D5D1-5A3E6833C666}"/>
                </a:ext>
              </a:extLst>
            </p:cNvPr>
            <p:cNvSpPr/>
            <p:nvPr/>
          </p:nvSpPr>
          <p:spPr>
            <a:xfrm rot="5400000">
              <a:off x="7487738" y="2658833"/>
              <a:ext cx="629507" cy="20166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45" name="Rectangle 44">
              <a:extLst>
                <a:ext uri="{FF2B5EF4-FFF2-40B4-BE49-F238E27FC236}">
                  <a16:creationId xmlns:a16="http://schemas.microsoft.com/office/drawing/2014/main" id="{5C9BE9F0-AB7C-9AAD-7ACF-FA9ED44D9B6E}"/>
                </a:ext>
              </a:extLst>
            </p:cNvPr>
            <p:cNvSpPr/>
            <p:nvPr/>
          </p:nvSpPr>
          <p:spPr>
            <a:xfrm>
              <a:off x="6515535" y="3165415"/>
              <a:ext cx="2527005" cy="130710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49" name="Picture 48" descr="Shape, arrow&#10;&#10;Description automatically generated">
              <a:extLst>
                <a:ext uri="{FF2B5EF4-FFF2-40B4-BE49-F238E27FC236}">
                  <a16:creationId xmlns:a16="http://schemas.microsoft.com/office/drawing/2014/main" id="{7AC129D3-10CD-C8E7-3FB8-9F996B105618}"/>
                </a:ext>
              </a:extLst>
            </p:cNvPr>
            <p:cNvPicPr>
              <a:picLocks noChangeAspect="1"/>
            </p:cNvPicPr>
            <p:nvPr/>
          </p:nvPicPr>
          <p:blipFill>
            <a:blip r:embed="rId6"/>
            <a:stretch>
              <a:fillRect/>
            </a:stretch>
          </p:blipFill>
          <p:spPr>
            <a:xfrm>
              <a:off x="6768884" y="3347414"/>
              <a:ext cx="2067213" cy="943107"/>
            </a:xfrm>
            <a:prstGeom prst="rect">
              <a:avLst/>
            </a:prstGeom>
          </p:spPr>
        </p:pic>
        <p:sp>
          <p:nvSpPr>
            <p:cNvPr id="50" name="Arrow: Right 49">
              <a:extLst>
                <a:ext uri="{FF2B5EF4-FFF2-40B4-BE49-F238E27FC236}">
                  <a16:creationId xmlns:a16="http://schemas.microsoft.com/office/drawing/2014/main" id="{BCD9D627-0A8E-C738-5519-833B28B4D54D}"/>
                </a:ext>
              </a:extLst>
            </p:cNvPr>
            <p:cNvSpPr/>
            <p:nvPr/>
          </p:nvSpPr>
          <p:spPr>
            <a:xfrm rot="10800000">
              <a:off x="5697949" y="3718132"/>
              <a:ext cx="629507" cy="20166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51" name="Rectangle 50">
              <a:extLst>
                <a:ext uri="{FF2B5EF4-FFF2-40B4-BE49-F238E27FC236}">
                  <a16:creationId xmlns:a16="http://schemas.microsoft.com/office/drawing/2014/main" id="{89EDC8CF-86EF-6B8E-487E-D5D02DDA17A3}"/>
                </a:ext>
              </a:extLst>
            </p:cNvPr>
            <p:cNvSpPr/>
            <p:nvPr/>
          </p:nvSpPr>
          <p:spPr>
            <a:xfrm>
              <a:off x="3263572" y="3175404"/>
              <a:ext cx="2289287" cy="130710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53" name="Picture 52" descr="Text, arrow&#10;&#10;Description automatically generated with medium confidence">
              <a:extLst>
                <a:ext uri="{FF2B5EF4-FFF2-40B4-BE49-F238E27FC236}">
                  <a16:creationId xmlns:a16="http://schemas.microsoft.com/office/drawing/2014/main" id="{DE5808FB-7489-C640-0974-801F64DE948B}"/>
                </a:ext>
              </a:extLst>
            </p:cNvPr>
            <p:cNvPicPr>
              <a:picLocks noChangeAspect="1"/>
            </p:cNvPicPr>
            <p:nvPr/>
          </p:nvPicPr>
          <p:blipFill>
            <a:blip r:embed="rId7"/>
            <a:stretch>
              <a:fillRect/>
            </a:stretch>
          </p:blipFill>
          <p:spPr>
            <a:xfrm>
              <a:off x="3450819" y="3442655"/>
              <a:ext cx="1914792" cy="724001"/>
            </a:xfrm>
            <a:prstGeom prst="rect">
              <a:avLst/>
            </a:prstGeom>
          </p:spPr>
        </p:pic>
        <p:sp>
          <p:nvSpPr>
            <p:cNvPr id="54" name="TextBox 53">
              <a:extLst>
                <a:ext uri="{FF2B5EF4-FFF2-40B4-BE49-F238E27FC236}">
                  <a16:creationId xmlns:a16="http://schemas.microsoft.com/office/drawing/2014/main" id="{433C06DF-7DDF-2949-A8E2-C4F48563990A}"/>
                </a:ext>
              </a:extLst>
            </p:cNvPr>
            <p:cNvSpPr txBox="1"/>
            <p:nvPr/>
          </p:nvSpPr>
          <p:spPr>
            <a:xfrm>
              <a:off x="6016026" y="700222"/>
              <a:ext cx="3615045" cy="570097"/>
            </a:xfrm>
            <a:prstGeom prst="rect">
              <a:avLst/>
            </a:prstGeom>
            <a:noFill/>
          </p:spPr>
          <p:txBody>
            <a:bodyPr wrap="square">
              <a:spAutoFit/>
            </a:bodyPr>
            <a:lstStyle/>
            <a:p>
              <a:pPr algn="ctr"/>
              <a:r>
                <a:rPr lang="en-IN" b="1" dirty="0"/>
                <a:t>Create Azure Cognitive Services and its corresponding Text Analytics API</a:t>
              </a:r>
            </a:p>
          </p:txBody>
        </p:sp>
        <p:sp>
          <p:nvSpPr>
            <p:cNvPr id="55" name="TextBox 54">
              <a:extLst>
                <a:ext uri="{FF2B5EF4-FFF2-40B4-BE49-F238E27FC236}">
                  <a16:creationId xmlns:a16="http://schemas.microsoft.com/office/drawing/2014/main" id="{16B0C289-7CD5-41BA-6D54-DDAF4595C790}"/>
                </a:ext>
              </a:extLst>
            </p:cNvPr>
            <p:cNvSpPr txBox="1"/>
            <p:nvPr/>
          </p:nvSpPr>
          <p:spPr>
            <a:xfrm>
              <a:off x="6641753" y="4451412"/>
              <a:ext cx="2527004" cy="762272"/>
            </a:xfrm>
            <a:prstGeom prst="rect">
              <a:avLst/>
            </a:prstGeom>
            <a:noFill/>
          </p:spPr>
          <p:txBody>
            <a:bodyPr wrap="square">
              <a:spAutoFit/>
            </a:bodyPr>
            <a:lstStyle/>
            <a:p>
              <a:pPr algn="ctr"/>
              <a:r>
                <a:rPr lang="en-US" b="1" dirty="0"/>
                <a:t>Processes the text data and Analyze for text sentiment along with scores</a:t>
              </a:r>
              <a:endParaRPr lang="en-IN" b="1" dirty="0"/>
            </a:p>
          </p:txBody>
        </p:sp>
        <p:sp>
          <p:nvSpPr>
            <p:cNvPr id="56" name="TextBox 55">
              <a:extLst>
                <a:ext uri="{FF2B5EF4-FFF2-40B4-BE49-F238E27FC236}">
                  <a16:creationId xmlns:a16="http://schemas.microsoft.com/office/drawing/2014/main" id="{5E2A97D8-8184-4074-004A-C587CC5FDC0A}"/>
                </a:ext>
              </a:extLst>
            </p:cNvPr>
            <p:cNvSpPr txBox="1"/>
            <p:nvPr/>
          </p:nvSpPr>
          <p:spPr>
            <a:xfrm>
              <a:off x="3298260" y="4555619"/>
              <a:ext cx="2127257" cy="304909"/>
            </a:xfrm>
            <a:prstGeom prst="rect">
              <a:avLst/>
            </a:prstGeom>
            <a:noFill/>
          </p:spPr>
          <p:txBody>
            <a:bodyPr wrap="square">
              <a:spAutoFit/>
            </a:bodyPr>
            <a:lstStyle/>
            <a:p>
              <a:pPr algn="ctr"/>
              <a:r>
                <a:rPr lang="en-IN" b="1" dirty="0"/>
                <a:t>Visualize data</a:t>
              </a:r>
            </a:p>
          </p:txBody>
        </p:sp>
        <p:sp>
          <p:nvSpPr>
            <p:cNvPr id="57" name="Plus Sign 56">
              <a:extLst>
                <a:ext uri="{FF2B5EF4-FFF2-40B4-BE49-F238E27FC236}">
                  <a16:creationId xmlns:a16="http://schemas.microsoft.com/office/drawing/2014/main" id="{98A9DB03-C5EE-0AC8-07C8-63FE9D250EE3}"/>
                </a:ext>
              </a:extLst>
            </p:cNvPr>
            <p:cNvSpPr/>
            <p:nvPr/>
          </p:nvSpPr>
          <p:spPr>
            <a:xfrm>
              <a:off x="4268083" y="1496187"/>
              <a:ext cx="366210" cy="430632"/>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59" name="Picture 58" descr="Icon&#10;&#10;Description automatically generated">
              <a:extLst>
                <a:ext uri="{FF2B5EF4-FFF2-40B4-BE49-F238E27FC236}">
                  <a16:creationId xmlns:a16="http://schemas.microsoft.com/office/drawing/2014/main" id="{2F85D3F9-726E-0D86-4919-A57A75E1268A}"/>
                </a:ext>
              </a:extLst>
            </p:cNvPr>
            <p:cNvPicPr>
              <a:picLocks noChangeAspect="1"/>
            </p:cNvPicPr>
            <p:nvPr/>
          </p:nvPicPr>
          <p:blipFill>
            <a:blip r:embed="rId8"/>
            <a:stretch>
              <a:fillRect/>
            </a:stretch>
          </p:blipFill>
          <p:spPr>
            <a:xfrm>
              <a:off x="4610066" y="1406826"/>
              <a:ext cx="609353" cy="609353"/>
            </a:xfrm>
            <a:prstGeom prst="rect">
              <a:avLst/>
            </a:prstGeom>
          </p:spPr>
        </p:pic>
        <p:pic>
          <p:nvPicPr>
            <p:cNvPr id="61" name="Picture 60" descr="Chart&#10;&#10;Description automatically generated">
              <a:extLst>
                <a:ext uri="{FF2B5EF4-FFF2-40B4-BE49-F238E27FC236}">
                  <a16:creationId xmlns:a16="http://schemas.microsoft.com/office/drawing/2014/main" id="{72590434-2A19-AA08-7874-DEC37264F0C2}"/>
                </a:ext>
              </a:extLst>
            </p:cNvPr>
            <p:cNvPicPr>
              <a:picLocks noChangeAspect="1"/>
            </p:cNvPicPr>
            <p:nvPr/>
          </p:nvPicPr>
          <p:blipFill>
            <a:blip r:embed="rId9"/>
            <a:stretch>
              <a:fillRect/>
            </a:stretch>
          </p:blipFill>
          <p:spPr>
            <a:xfrm>
              <a:off x="4698114" y="3458934"/>
              <a:ext cx="740041" cy="740041"/>
            </a:xfrm>
            <a:prstGeom prst="rect">
              <a:avLst/>
            </a:prstGeom>
          </p:spPr>
        </p:pic>
      </p:grpSp>
      <p:sp>
        <p:nvSpPr>
          <p:cNvPr id="62" name="TextBox 61">
            <a:extLst>
              <a:ext uri="{FF2B5EF4-FFF2-40B4-BE49-F238E27FC236}">
                <a16:creationId xmlns:a16="http://schemas.microsoft.com/office/drawing/2014/main" id="{5C347767-D8C8-9DC9-40B3-F31D3B1965B2}"/>
              </a:ext>
            </a:extLst>
          </p:cNvPr>
          <p:cNvSpPr txBox="1"/>
          <p:nvPr/>
        </p:nvSpPr>
        <p:spPr>
          <a:xfrm>
            <a:off x="806569" y="155831"/>
            <a:ext cx="4239776" cy="584775"/>
          </a:xfrm>
          <a:prstGeom prst="rect">
            <a:avLst/>
          </a:prstGeom>
          <a:noFill/>
        </p:spPr>
        <p:txBody>
          <a:bodyPr wrap="square" rtlCol="0">
            <a:spAutoFit/>
          </a:bodyPr>
          <a:lstStyle/>
          <a:p>
            <a:r>
              <a:rPr lang="en-US" sz="3200" b="1" dirty="0"/>
              <a:t>Methodology</a:t>
            </a:r>
            <a:endParaRPr lang="en-IN" b="1" dirty="0"/>
          </a:p>
        </p:txBody>
      </p:sp>
    </p:spTree>
    <p:extLst>
      <p:ext uri="{BB962C8B-B14F-4D97-AF65-F5344CB8AC3E}">
        <p14:creationId xmlns:p14="http://schemas.microsoft.com/office/powerpoint/2010/main" val="2739662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0D74B0-ABF3-4D46-BCAD-FE5A75A391D8}"/>
              </a:ext>
            </a:extLst>
          </p:cNvPr>
          <p:cNvPicPr>
            <a:picLocks noChangeAspect="1"/>
          </p:cNvPicPr>
          <p:nvPr/>
        </p:nvPicPr>
        <p:blipFill rotWithShape="1">
          <a:blip r:embed="rId2"/>
          <a:srcRect l="18641" t="16311" r="15461" b="26732"/>
          <a:stretch/>
        </p:blipFill>
        <p:spPr>
          <a:xfrm>
            <a:off x="417249" y="1106424"/>
            <a:ext cx="7483167" cy="5394960"/>
          </a:xfrm>
          <a:prstGeom prst="rect">
            <a:avLst/>
          </a:prstGeom>
        </p:spPr>
      </p:pic>
      <p:sp>
        <p:nvSpPr>
          <p:cNvPr id="5" name="TextBox 4">
            <a:extLst>
              <a:ext uri="{FF2B5EF4-FFF2-40B4-BE49-F238E27FC236}">
                <a16:creationId xmlns:a16="http://schemas.microsoft.com/office/drawing/2014/main" id="{3376D7F8-0F05-41CC-8ED7-F49FFAEE61BC}"/>
              </a:ext>
            </a:extLst>
          </p:cNvPr>
          <p:cNvSpPr txBox="1"/>
          <p:nvPr/>
        </p:nvSpPr>
        <p:spPr>
          <a:xfrm>
            <a:off x="417249" y="265714"/>
            <a:ext cx="7483167" cy="523220"/>
          </a:xfrm>
          <a:prstGeom prst="rect">
            <a:avLst/>
          </a:prstGeom>
          <a:noFill/>
        </p:spPr>
        <p:txBody>
          <a:bodyPr wrap="square" rtlCol="0">
            <a:spAutoFit/>
          </a:bodyPr>
          <a:lstStyle/>
          <a:p>
            <a:r>
              <a:rPr lang="en-US" sz="2800" b="1" dirty="0"/>
              <a:t>Data cleaning &amp; Analysis using Alteryx Designer</a:t>
            </a:r>
          </a:p>
        </p:txBody>
      </p:sp>
      <p:sp>
        <p:nvSpPr>
          <p:cNvPr id="2" name="TextBox 1">
            <a:extLst>
              <a:ext uri="{FF2B5EF4-FFF2-40B4-BE49-F238E27FC236}">
                <a16:creationId xmlns:a16="http://schemas.microsoft.com/office/drawing/2014/main" id="{497F7C87-B191-4AE3-AA55-577DBB8B45D7}"/>
              </a:ext>
            </a:extLst>
          </p:cNvPr>
          <p:cNvSpPr txBox="1"/>
          <p:nvPr/>
        </p:nvSpPr>
        <p:spPr>
          <a:xfrm>
            <a:off x="8083296" y="1261872"/>
            <a:ext cx="3840480" cy="2862322"/>
          </a:xfrm>
          <a:prstGeom prst="rect">
            <a:avLst/>
          </a:prstGeom>
          <a:noFill/>
        </p:spPr>
        <p:txBody>
          <a:bodyPr wrap="square" rtlCol="0">
            <a:spAutoFit/>
          </a:bodyPr>
          <a:lstStyle/>
          <a:p>
            <a:r>
              <a:rPr lang="en-US" b="1" dirty="0"/>
              <a:t>Steps in Cleaning &amp; Analysis:</a:t>
            </a:r>
          </a:p>
          <a:p>
            <a:endParaRPr lang="en-US" dirty="0"/>
          </a:p>
          <a:p>
            <a:pPr marL="342900" indent="-342900">
              <a:buAutoNum type="arabicPeriod"/>
            </a:pPr>
            <a:r>
              <a:rPr lang="en-US" dirty="0"/>
              <a:t>Ranking of fields in the order of importance.</a:t>
            </a:r>
          </a:p>
          <a:p>
            <a:pPr marL="342900" indent="-342900">
              <a:buAutoNum type="arabicPeriod"/>
            </a:pPr>
            <a:r>
              <a:rPr lang="en-US" dirty="0"/>
              <a:t>Replaced NULL values with </a:t>
            </a:r>
            <a:r>
              <a:rPr lang="en-US" b="1" dirty="0"/>
              <a:t>‘0’</a:t>
            </a:r>
          </a:p>
          <a:p>
            <a:pPr marL="342900" indent="-342900">
              <a:buAutoNum type="arabicPeriod"/>
            </a:pPr>
            <a:r>
              <a:rPr lang="en-US" dirty="0"/>
              <a:t>Used Various Alteryx Functions -Data Cleansing, Filter, Summarize, Word Cloud and Render functions.</a:t>
            </a:r>
          </a:p>
          <a:p>
            <a:pPr marL="342900" indent="-342900">
              <a:buAutoNum type="arabicPeriod"/>
            </a:pPr>
            <a:endParaRPr lang="en-US" dirty="0"/>
          </a:p>
          <a:p>
            <a:pPr marL="342900" indent="-342900">
              <a:buAutoNum type="arabicPeriod"/>
            </a:pPr>
            <a:endParaRPr lang="en-US" dirty="0"/>
          </a:p>
        </p:txBody>
      </p:sp>
    </p:spTree>
    <p:extLst>
      <p:ext uri="{BB962C8B-B14F-4D97-AF65-F5344CB8AC3E}">
        <p14:creationId xmlns:p14="http://schemas.microsoft.com/office/powerpoint/2010/main" val="1279783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253C734-F4CC-BBBF-BF3C-5B49BBE5F506}"/>
              </a:ext>
            </a:extLst>
          </p:cNvPr>
          <p:cNvSpPr txBox="1"/>
          <p:nvPr/>
        </p:nvSpPr>
        <p:spPr>
          <a:xfrm>
            <a:off x="0" y="6442364"/>
            <a:ext cx="3906982" cy="369332"/>
          </a:xfrm>
          <a:prstGeom prst="rect">
            <a:avLst/>
          </a:prstGeom>
          <a:noFill/>
        </p:spPr>
        <p:txBody>
          <a:bodyPr wrap="square" rtlCol="0">
            <a:spAutoFit/>
          </a:bodyPr>
          <a:lstStyle/>
          <a:p>
            <a:r>
              <a:rPr lang="en-US" dirty="0">
                <a:solidFill>
                  <a:schemeClr val="bg2">
                    <a:lumMod val="90000"/>
                  </a:schemeClr>
                </a:solidFill>
              </a:rPr>
              <a:t>Game Day Analytics Challenge 2023</a:t>
            </a:r>
            <a:endParaRPr lang="en-IN" dirty="0">
              <a:solidFill>
                <a:schemeClr val="bg2">
                  <a:lumMod val="90000"/>
                </a:schemeClr>
              </a:solidFill>
            </a:endParaRPr>
          </a:p>
        </p:txBody>
      </p:sp>
      <p:sp>
        <p:nvSpPr>
          <p:cNvPr id="2" name="TextBox 1">
            <a:extLst>
              <a:ext uri="{FF2B5EF4-FFF2-40B4-BE49-F238E27FC236}">
                <a16:creationId xmlns:a16="http://schemas.microsoft.com/office/drawing/2014/main" id="{A6E8D4FD-3E0C-1EF3-B545-3193144F4DE8}"/>
              </a:ext>
            </a:extLst>
          </p:cNvPr>
          <p:cNvSpPr txBox="1"/>
          <p:nvPr/>
        </p:nvSpPr>
        <p:spPr>
          <a:xfrm>
            <a:off x="1313896" y="425081"/>
            <a:ext cx="5763491" cy="584775"/>
          </a:xfrm>
          <a:prstGeom prst="rect">
            <a:avLst/>
          </a:prstGeom>
          <a:noFill/>
        </p:spPr>
        <p:txBody>
          <a:bodyPr wrap="square" rtlCol="0">
            <a:spAutoFit/>
          </a:bodyPr>
          <a:lstStyle/>
          <a:p>
            <a:r>
              <a:rPr lang="en-US" sz="3200" b="1" dirty="0"/>
              <a:t>Sentiment Analysis</a:t>
            </a:r>
            <a:endParaRPr lang="en-IN" sz="3200" b="1" dirty="0"/>
          </a:p>
        </p:txBody>
      </p:sp>
      <p:pic>
        <p:nvPicPr>
          <p:cNvPr id="7" name="Picture 6" descr="Logo&#10;&#10;Description automatically generated">
            <a:extLst>
              <a:ext uri="{FF2B5EF4-FFF2-40B4-BE49-F238E27FC236}">
                <a16:creationId xmlns:a16="http://schemas.microsoft.com/office/drawing/2014/main" id="{D9C47C4A-F6E9-7319-882A-AE1C9DD68A16}"/>
              </a:ext>
            </a:extLst>
          </p:cNvPr>
          <p:cNvPicPr>
            <a:picLocks noChangeAspect="1"/>
          </p:cNvPicPr>
          <p:nvPr/>
        </p:nvPicPr>
        <p:blipFill>
          <a:blip r:embed="rId2"/>
          <a:stretch>
            <a:fillRect/>
          </a:stretch>
        </p:blipFill>
        <p:spPr>
          <a:xfrm>
            <a:off x="3182658" y="5175407"/>
            <a:ext cx="4410691" cy="1124107"/>
          </a:xfrm>
          <a:prstGeom prst="rect">
            <a:avLst/>
          </a:prstGeom>
        </p:spPr>
      </p:pic>
      <p:graphicFrame>
        <p:nvGraphicFramePr>
          <p:cNvPr id="9" name="TextBox 4">
            <a:extLst>
              <a:ext uri="{FF2B5EF4-FFF2-40B4-BE49-F238E27FC236}">
                <a16:creationId xmlns:a16="http://schemas.microsoft.com/office/drawing/2014/main" id="{FCD80907-1D41-50DB-DCB1-AEB94922146C}"/>
              </a:ext>
            </a:extLst>
          </p:cNvPr>
          <p:cNvGraphicFramePr/>
          <p:nvPr>
            <p:extLst>
              <p:ext uri="{D42A27DB-BD31-4B8C-83A1-F6EECF244321}">
                <p14:modId xmlns:p14="http://schemas.microsoft.com/office/powerpoint/2010/main" val="3788806930"/>
              </p:ext>
            </p:extLst>
          </p:nvPr>
        </p:nvGraphicFramePr>
        <p:xfrm>
          <a:off x="-195309" y="988675"/>
          <a:ext cx="11674135" cy="42491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51100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253C734-F4CC-BBBF-BF3C-5B49BBE5F506}"/>
              </a:ext>
            </a:extLst>
          </p:cNvPr>
          <p:cNvSpPr txBox="1"/>
          <p:nvPr/>
        </p:nvSpPr>
        <p:spPr>
          <a:xfrm>
            <a:off x="0" y="6442364"/>
            <a:ext cx="3906982" cy="369332"/>
          </a:xfrm>
          <a:prstGeom prst="rect">
            <a:avLst/>
          </a:prstGeom>
          <a:noFill/>
        </p:spPr>
        <p:txBody>
          <a:bodyPr wrap="square" rtlCol="0">
            <a:spAutoFit/>
          </a:bodyPr>
          <a:lstStyle/>
          <a:p>
            <a:r>
              <a:rPr lang="en-US" dirty="0">
                <a:solidFill>
                  <a:schemeClr val="bg2">
                    <a:lumMod val="90000"/>
                  </a:schemeClr>
                </a:solidFill>
              </a:rPr>
              <a:t>Game Day Analytics Challenge 2023</a:t>
            </a:r>
            <a:endParaRPr lang="en-IN" dirty="0">
              <a:solidFill>
                <a:schemeClr val="bg2">
                  <a:lumMod val="90000"/>
                </a:schemeClr>
              </a:solidFill>
            </a:endParaRPr>
          </a:p>
        </p:txBody>
      </p:sp>
      <p:sp>
        <p:nvSpPr>
          <p:cNvPr id="10" name="TextBox 9">
            <a:extLst>
              <a:ext uri="{FF2B5EF4-FFF2-40B4-BE49-F238E27FC236}">
                <a16:creationId xmlns:a16="http://schemas.microsoft.com/office/drawing/2014/main" id="{639A27E9-EB84-E6A7-FA96-9DF2735466CA}"/>
              </a:ext>
            </a:extLst>
          </p:cNvPr>
          <p:cNvSpPr txBox="1"/>
          <p:nvPr/>
        </p:nvSpPr>
        <p:spPr>
          <a:xfrm>
            <a:off x="8075586" y="919512"/>
            <a:ext cx="3535963" cy="1292662"/>
          </a:xfrm>
          <a:prstGeom prst="rect">
            <a:avLst/>
          </a:prstGeom>
          <a:noFill/>
        </p:spPr>
        <p:txBody>
          <a:bodyPr wrap="square" rtlCol="0">
            <a:spAutoFit/>
          </a:bodyPr>
          <a:lstStyle/>
          <a:p>
            <a:r>
              <a:rPr lang="en-US" sz="2000" b="1" dirty="0"/>
              <a:t>Packages Used:</a:t>
            </a:r>
          </a:p>
          <a:p>
            <a:pPr marL="800100" lvl="1" indent="-342900">
              <a:buFont typeface="Arial" panose="020B0604020202020204" pitchFamily="34" charset="0"/>
              <a:buChar char="•"/>
            </a:pPr>
            <a:r>
              <a:rPr lang="en-US" sz="2000" b="1" dirty="0">
                <a:cs typeface="Courier New" panose="02070309020205020404" pitchFamily="49" charset="0"/>
              </a:rPr>
              <a:t>Pandas</a:t>
            </a:r>
          </a:p>
          <a:p>
            <a:pPr marL="800100" lvl="1" indent="-342900">
              <a:buFont typeface="Arial" panose="020B0604020202020204" pitchFamily="34" charset="0"/>
              <a:buChar char="•"/>
            </a:pPr>
            <a:r>
              <a:rPr lang="en-IN" sz="2000" b="1" dirty="0">
                <a:solidFill>
                  <a:srgbClr val="000000"/>
                </a:solidFill>
                <a:effectLst/>
              </a:rPr>
              <a:t>Azure ai text analytics</a:t>
            </a:r>
          </a:p>
          <a:p>
            <a:endParaRPr lang="en-IN" dirty="0">
              <a:latin typeface="Arial Black" panose="020B0A04020102020204" pitchFamily="34" charset="0"/>
            </a:endParaRPr>
          </a:p>
        </p:txBody>
      </p:sp>
      <p:pic>
        <p:nvPicPr>
          <p:cNvPr id="14" name="Picture 13">
            <a:extLst>
              <a:ext uri="{FF2B5EF4-FFF2-40B4-BE49-F238E27FC236}">
                <a16:creationId xmlns:a16="http://schemas.microsoft.com/office/drawing/2014/main" id="{E20F0B83-EA76-487D-8E7B-02833D3931EC}"/>
              </a:ext>
            </a:extLst>
          </p:cNvPr>
          <p:cNvPicPr>
            <a:picLocks noChangeAspect="1"/>
          </p:cNvPicPr>
          <p:nvPr/>
        </p:nvPicPr>
        <p:blipFill>
          <a:blip r:embed="rId2"/>
          <a:stretch>
            <a:fillRect/>
          </a:stretch>
        </p:blipFill>
        <p:spPr>
          <a:xfrm>
            <a:off x="0" y="550417"/>
            <a:ext cx="7257831" cy="3272020"/>
          </a:xfrm>
          <a:prstGeom prst="rect">
            <a:avLst/>
          </a:prstGeom>
        </p:spPr>
      </p:pic>
      <p:pic>
        <p:nvPicPr>
          <p:cNvPr id="6" name="Picture 5">
            <a:extLst>
              <a:ext uri="{FF2B5EF4-FFF2-40B4-BE49-F238E27FC236}">
                <a16:creationId xmlns:a16="http://schemas.microsoft.com/office/drawing/2014/main" id="{E15A1B7C-E8AD-4AC1-936A-BF9D1A033F83}"/>
              </a:ext>
            </a:extLst>
          </p:cNvPr>
          <p:cNvPicPr>
            <a:picLocks noChangeAspect="1"/>
          </p:cNvPicPr>
          <p:nvPr/>
        </p:nvPicPr>
        <p:blipFill>
          <a:blip r:embed="rId3"/>
          <a:stretch>
            <a:fillRect/>
          </a:stretch>
        </p:blipFill>
        <p:spPr>
          <a:xfrm>
            <a:off x="5978631" y="3822436"/>
            <a:ext cx="5867093" cy="2675345"/>
          </a:xfrm>
          <a:prstGeom prst="rect">
            <a:avLst/>
          </a:prstGeom>
        </p:spPr>
      </p:pic>
    </p:spTree>
    <p:extLst>
      <p:ext uri="{BB962C8B-B14F-4D97-AF65-F5344CB8AC3E}">
        <p14:creationId xmlns:p14="http://schemas.microsoft.com/office/powerpoint/2010/main" val="4080637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253C734-F4CC-BBBF-BF3C-5B49BBE5F506}"/>
              </a:ext>
            </a:extLst>
          </p:cNvPr>
          <p:cNvSpPr txBox="1"/>
          <p:nvPr/>
        </p:nvSpPr>
        <p:spPr>
          <a:xfrm>
            <a:off x="0" y="6442364"/>
            <a:ext cx="3906982" cy="369332"/>
          </a:xfrm>
          <a:prstGeom prst="rect">
            <a:avLst/>
          </a:prstGeom>
          <a:noFill/>
        </p:spPr>
        <p:txBody>
          <a:bodyPr wrap="square" rtlCol="0">
            <a:spAutoFit/>
          </a:bodyPr>
          <a:lstStyle/>
          <a:p>
            <a:r>
              <a:rPr lang="en-US" dirty="0">
                <a:solidFill>
                  <a:schemeClr val="bg2">
                    <a:lumMod val="90000"/>
                  </a:schemeClr>
                </a:solidFill>
              </a:rPr>
              <a:t>Game Day Analytics Challenge 2023</a:t>
            </a:r>
            <a:endParaRPr lang="en-IN" dirty="0">
              <a:solidFill>
                <a:schemeClr val="bg2">
                  <a:lumMod val="90000"/>
                </a:schemeClr>
              </a:solidFill>
            </a:endParaRPr>
          </a:p>
        </p:txBody>
      </p:sp>
      <p:sp>
        <p:nvSpPr>
          <p:cNvPr id="6" name="TextBox 5">
            <a:extLst>
              <a:ext uri="{FF2B5EF4-FFF2-40B4-BE49-F238E27FC236}">
                <a16:creationId xmlns:a16="http://schemas.microsoft.com/office/drawing/2014/main" id="{28BD3F42-DBDA-79F3-C8DD-E6A39DFC2B97}"/>
              </a:ext>
            </a:extLst>
          </p:cNvPr>
          <p:cNvSpPr txBox="1"/>
          <p:nvPr/>
        </p:nvSpPr>
        <p:spPr>
          <a:xfrm>
            <a:off x="775852" y="597722"/>
            <a:ext cx="8742274" cy="2585323"/>
          </a:xfrm>
          <a:prstGeom prst="rect">
            <a:avLst/>
          </a:prstGeom>
          <a:noFill/>
        </p:spPr>
        <p:txBody>
          <a:bodyPr wrap="square" rtlCol="0">
            <a:spAutoFit/>
          </a:bodyPr>
          <a:lstStyle/>
          <a:p>
            <a:r>
              <a:rPr lang="en-US" b="1" dirty="0"/>
              <a:t>Azure Cognitive Services Text Analytics API provides sentiment analysis results in four categories:</a:t>
            </a:r>
          </a:p>
          <a:p>
            <a:pPr marL="285750" indent="-285750">
              <a:buFont typeface="Arial" panose="020B0604020202020204" pitchFamily="34" charset="0"/>
              <a:buChar char="•"/>
            </a:pPr>
            <a:r>
              <a:rPr lang="en-US" b="1" dirty="0"/>
              <a:t>Positive</a:t>
            </a:r>
          </a:p>
          <a:p>
            <a:pPr marL="285750" indent="-285750">
              <a:buFont typeface="Arial" panose="020B0604020202020204" pitchFamily="34" charset="0"/>
              <a:buChar char="•"/>
            </a:pPr>
            <a:r>
              <a:rPr lang="en-US" b="1" dirty="0"/>
              <a:t>Negative</a:t>
            </a:r>
          </a:p>
          <a:p>
            <a:pPr marL="285750" indent="-285750">
              <a:buFont typeface="Arial" panose="020B0604020202020204" pitchFamily="34" charset="0"/>
              <a:buChar char="•"/>
            </a:pPr>
            <a:r>
              <a:rPr lang="en-US" b="1" dirty="0"/>
              <a:t>Neutral</a:t>
            </a:r>
          </a:p>
          <a:p>
            <a:pPr marL="285750" indent="-285750">
              <a:buFont typeface="Arial" panose="020B0604020202020204" pitchFamily="34" charset="0"/>
              <a:buChar char="•"/>
            </a:pPr>
            <a:r>
              <a:rPr lang="en-US" b="1" dirty="0"/>
              <a:t>Mixed </a:t>
            </a:r>
          </a:p>
          <a:p>
            <a:endParaRPr lang="en-US" b="1" dirty="0"/>
          </a:p>
          <a:p>
            <a:r>
              <a:rPr lang="en-US" b="1" dirty="0"/>
              <a:t>The API also returns sentiment scores that range from 0 to 1, where 0 represents no sentiment and 1 represents strong sentiment.</a:t>
            </a:r>
            <a:endParaRPr lang="en-IN" b="1" dirty="0"/>
          </a:p>
        </p:txBody>
      </p:sp>
      <p:pic>
        <p:nvPicPr>
          <p:cNvPr id="3" name="Picture 2">
            <a:extLst>
              <a:ext uri="{FF2B5EF4-FFF2-40B4-BE49-F238E27FC236}">
                <a16:creationId xmlns:a16="http://schemas.microsoft.com/office/drawing/2014/main" id="{49F4E20E-A624-4A36-C066-19EE358E2B37}"/>
              </a:ext>
            </a:extLst>
          </p:cNvPr>
          <p:cNvPicPr>
            <a:picLocks noChangeAspect="1"/>
          </p:cNvPicPr>
          <p:nvPr/>
        </p:nvPicPr>
        <p:blipFill>
          <a:blip r:embed="rId2"/>
          <a:stretch>
            <a:fillRect/>
          </a:stretch>
        </p:blipFill>
        <p:spPr>
          <a:xfrm>
            <a:off x="775853" y="3201786"/>
            <a:ext cx="8742274" cy="2919700"/>
          </a:xfrm>
          <a:prstGeom prst="rect">
            <a:avLst/>
          </a:prstGeom>
        </p:spPr>
      </p:pic>
    </p:spTree>
    <p:extLst>
      <p:ext uri="{BB962C8B-B14F-4D97-AF65-F5344CB8AC3E}">
        <p14:creationId xmlns:p14="http://schemas.microsoft.com/office/powerpoint/2010/main" val="1878109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11.png">
            <a:extLst>
              <a:ext uri="{FF2B5EF4-FFF2-40B4-BE49-F238E27FC236}">
                <a16:creationId xmlns:a16="http://schemas.microsoft.com/office/drawing/2014/main" id="{4CA2783B-ED89-4C2B-95D6-A6E55769C7A2}"/>
              </a:ext>
            </a:extLst>
          </p:cNvPr>
          <p:cNvPicPr/>
          <p:nvPr/>
        </p:nvPicPr>
        <p:blipFill rotWithShape="1">
          <a:blip r:embed="rId2"/>
          <a:srcRect l="-690" t="4794" r="690" b="5477"/>
          <a:stretch/>
        </p:blipFill>
        <p:spPr bwMode="auto">
          <a:xfrm>
            <a:off x="-106532" y="1074197"/>
            <a:ext cx="10298097" cy="5564667"/>
          </a:xfrm>
          <a:prstGeom prst="rect">
            <a:avLst/>
          </a:prstGeom>
          <a:ln>
            <a:noFill/>
          </a:ln>
          <a:extLst>
            <a:ext uri="{53640926-AAD7-44D8-BBD7-CCE9431645EC}">
              <a14:shadowObscured xmlns:a14="http://schemas.microsoft.com/office/drawing/2010/main"/>
            </a:ext>
          </a:extLst>
        </p:spPr>
      </p:pic>
      <p:sp>
        <p:nvSpPr>
          <p:cNvPr id="6" name="Rectangle 5">
            <a:extLst>
              <a:ext uri="{FF2B5EF4-FFF2-40B4-BE49-F238E27FC236}">
                <a16:creationId xmlns:a16="http://schemas.microsoft.com/office/drawing/2014/main" id="{663F66CE-1CDC-40A0-82EE-26ACEB083FEB}"/>
              </a:ext>
            </a:extLst>
          </p:cNvPr>
          <p:cNvSpPr/>
          <p:nvPr/>
        </p:nvSpPr>
        <p:spPr>
          <a:xfrm>
            <a:off x="8525523" y="1848749"/>
            <a:ext cx="3666477" cy="1477328"/>
          </a:xfrm>
          <a:prstGeom prst="rect">
            <a:avLst/>
          </a:prstGeom>
        </p:spPr>
        <p:txBody>
          <a:bodyPr wrap="square">
            <a:spAutoFit/>
          </a:bodyPr>
          <a:lstStyle/>
          <a:p>
            <a:r>
              <a:rPr lang="en-US" b="1" dirty="0"/>
              <a:t>The commercials by Limit Break and Pepsi during Super Bowl 57 weren't just crowd-pleasers, they also had the highest positive and neutral scores on Twitter.</a:t>
            </a:r>
          </a:p>
        </p:txBody>
      </p:sp>
      <p:sp>
        <p:nvSpPr>
          <p:cNvPr id="3" name="TextBox 2">
            <a:extLst>
              <a:ext uri="{FF2B5EF4-FFF2-40B4-BE49-F238E27FC236}">
                <a16:creationId xmlns:a16="http://schemas.microsoft.com/office/drawing/2014/main" id="{41C70432-BF28-421A-A8D8-3580A88186DC}"/>
              </a:ext>
            </a:extLst>
          </p:cNvPr>
          <p:cNvSpPr txBox="1"/>
          <p:nvPr/>
        </p:nvSpPr>
        <p:spPr>
          <a:xfrm>
            <a:off x="1091953" y="489422"/>
            <a:ext cx="6157070" cy="584775"/>
          </a:xfrm>
          <a:prstGeom prst="rect">
            <a:avLst/>
          </a:prstGeom>
          <a:noFill/>
        </p:spPr>
        <p:txBody>
          <a:bodyPr wrap="none" rtlCol="0">
            <a:spAutoFit/>
          </a:bodyPr>
          <a:lstStyle/>
          <a:p>
            <a:r>
              <a:rPr lang="en-US" sz="3200" b="1" dirty="0"/>
              <a:t>Sentiment score vs Brand Ad Name</a:t>
            </a:r>
          </a:p>
        </p:txBody>
      </p:sp>
      <p:sp>
        <p:nvSpPr>
          <p:cNvPr id="7" name="Rectangle 6">
            <a:extLst>
              <a:ext uri="{FF2B5EF4-FFF2-40B4-BE49-F238E27FC236}">
                <a16:creationId xmlns:a16="http://schemas.microsoft.com/office/drawing/2014/main" id="{F988592E-B6AD-4813-9B54-935111C4903F}"/>
              </a:ext>
            </a:extLst>
          </p:cNvPr>
          <p:cNvSpPr/>
          <p:nvPr/>
        </p:nvSpPr>
        <p:spPr>
          <a:xfrm>
            <a:off x="254333" y="120090"/>
            <a:ext cx="1368901" cy="369332"/>
          </a:xfrm>
          <a:prstGeom prst="rect">
            <a:avLst/>
          </a:prstGeom>
        </p:spPr>
        <p:txBody>
          <a:bodyPr wrap="none">
            <a:spAutoFit/>
          </a:bodyPr>
          <a:lstStyle/>
          <a:p>
            <a:r>
              <a:rPr lang="en-US" b="1" dirty="0"/>
              <a:t>Key Insights </a:t>
            </a:r>
          </a:p>
        </p:txBody>
      </p:sp>
    </p:spTree>
    <p:extLst>
      <p:ext uri="{BB962C8B-B14F-4D97-AF65-F5344CB8AC3E}">
        <p14:creationId xmlns:p14="http://schemas.microsoft.com/office/powerpoint/2010/main" val="2522594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FDBD04-59BA-46D2-8AD0-6E5CAB06BC4A}"/>
              </a:ext>
            </a:extLst>
          </p:cNvPr>
          <p:cNvSpPr txBox="1"/>
          <p:nvPr/>
        </p:nvSpPr>
        <p:spPr>
          <a:xfrm>
            <a:off x="9189718" y="4817976"/>
            <a:ext cx="2846891" cy="1477328"/>
          </a:xfrm>
          <a:prstGeom prst="rect">
            <a:avLst/>
          </a:prstGeom>
          <a:noFill/>
        </p:spPr>
        <p:txBody>
          <a:bodyPr wrap="square" rtlCol="0">
            <a:spAutoFit/>
          </a:bodyPr>
          <a:lstStyle/>
          <a:p>
            <a:r>
              <a:rPr lang="en-US" b="1" dirty="0">
                <a:solidFill>
                  <a:schemeClr val="accent2"/>
                </a:solidFill>
              </a:rPr>
              <a:t>The Spike in the twitter engagement is clearly visible whenever there is a play of a particular commercial.</a:t>
            </a:r>
          </a:p>
        </p:txBody>
      </p:sp>
      <p:pic>
        <p:nvPicPr>
          <p:cNvPr id="5" name="image5.png">
            <a:extLst>
              <a:ext uri="{FF2B5EF4-FFF2-40B4-BE49-F238E27FC236}">
                <a16:creationId xmlns:a16="http://schemas.microsoft.com/office/drawing/2014/main" id="{A3B5755D-E4A7-45DE-B1EF-E8B6F01B72BD}"/>
              </a:ext>
            </a:extLst>
          </p:cNvPr>
          <p:cNvPicPr/>
          <p:nvPr/>
        </p:nvPicPr>
        <p:blipFill>
          <a:blip r:embed="rId2"/>
          <a:srcRect/>
          <a:stretch>
            <a:fillRect/>
          </a:stretch>
        </p:blipFill>
        <p:spPr>
          <a:xfrm>
            <a:off x="155391" y="1690085"/>
            <a:ext cx="9034327" cy="5167915"/>
          </a:xfrm>
          <a:prstGeom prst="rect">
            <a:avLst/>
          </a:prstGeom>
          <a:ln/>
        </p:spPr>
      </p:pic>
      <p:sp>
        <p:nvSpPr>
          <p:cNvPr id="3" name="TextBox 2">
            <a:extLst>
              <a:ext uri="{FF2B5EF4-FFF2-40B4-BE49-F238E27FC236}">
                <a16:creationId xmlns:a16="http://schemas.microsoft.com/office/drawing/2014/main" id="{5FD622A5-F0C9-4D19-9CE4-36ED0EDE7026}"/>
              </a:ext>
            </a:extLst>
          </p:cNvPr>
          <p:cNvSpPr txBox="1"/>
          <p:nvPr/>
        </p:nvSpPr>
        <p:spPr>
          <a:xfrm>
            <a:off x="328473" y="319597"/>
            <a:ext cx="5191614" cy="584775"/>
          </a:xfrm>
          <a:prstGeom prst="rect">
            <a:avLst/>
          </a:prstGeom>
          <a:noFill/>
        </p:spPr>
        <p:txBody>
          <a:bodyPr wrap="none" rtlCol="0">
            <a:spAutoFit/>
          </a:bodyPr>
          <a:lstStyle/>
          <a:p>
            <a:r>
              <a:rPr lang="en-US" sz="3200" b="1" dirty="0"/>
              <a:t>Twitter Engagement Vs Brand</a:t>
            </a:r>
          </a:p>
        </p:txBody>
      </p:sp>
    </p:spTree>
    <p:extLst>
      <p:ext uri="{BB962C8B-B14F-4D97-AF65-F5344CB8AC3E}">
        <p14:creationId xmlns:p14="http://schemas.microsoft.com/office/powerpoint/2010/main" val="25865581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468</TotalTime>
  <Words>764</Words>
  <Application>Microsoft Office PowerPoint</Application>
  <PresentationFormat>Widescreen</PresentationFormat>
  <Paragraphs>78</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Arial Black</vt:lpstr>
      <vt:lpstr>Bahnschrift SemiCondensed</vt:lpstr>
      <vt:lpstr>Calibri</vt:lpstr>
      <vt:lpstr>Calibri Light</vt:lpstr>
      <vt:lpstr>Courier New</vt:lpstr>
      <vt:lpstr>Haettenschweiler</vt:lpstr>
      <vt:lpstr>Office Theme</vt:lpstr>
      <vt:lpstr>Data Chargers Graduate Team 16</vt:lpstr>
      <vt:lpstr>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Tubi- Analysis Insights &amp; Business recommendations</vt:lpstr>
      <vt:lpstr>What’s there in Store for Twitter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VENKATACHALAM KAPUGANTI</dc:creator>
  <cp:lastModifiedBy>Vinay Kumar Vascuri</cp:lastModifiedBy>
  <cp:revision>105</cp:revision>
  <dcterms:created xsi:type="dcterms:W3CDTF">2023-02-23T06:45:37Z</dcterms:created>
  <dcterms:modified xsi:type="dcterms:W3CDTF">2023-02-24T18:03:54Z</dcterms:modified>
</cp:coreProperties>
</file>